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5" r:id="rId2"/>
  </p:sldMasterIdLst>
  <p:notesMasterIdLst>
    <p:notesMasterId r:id="rId68"/>
  </p:notesMasterIdLst>
  <p:handoutMasterIdLst>
    <p:handoutMasterId r:id="rId69"/>
  </p:handoutMasterIdLst>
  <p:sldIdLst>
    <p:sldId id="285" r:id="rId3"/>
    <p:sldId id="334" r:id="rId4"/>
    <p:sldId id="292" r:id="rId5"/>
    <p:sldId id="312" r:id="rId6"/>
    <p:sldId id="313" r:id="rId7"/>
    <p:sldId id="332" r:id="rId8"/>
    <p:sldId id="314" r:id="rId9"/>
    <p:sldId id="315" r:id="rId10"/>
    <p:sldId id="316" r:id="rId11"/>
    <p:sldId id="333" r:id="rId12"/>
    <p:sldId id="317" r:id="rId13"/>
    <p:sldId id="318" r:id="rId14"/>
    <p:sldId id="319" r:id="rId15"/>
    <p:sldId id="320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09" r:id="rId27"/>
    <p:sldId id="293" r:id="rId28"/>
    <p:sldId id="294" r:id="rId29"/>
    <p:sldId id="296" r:id="rId30"/>
    <p:sldId id="303" r:id="rId31"/>
    <p:sldId id="305" r:id="rId32"/>
    <p:sldId id="306" r:id="rId33"/>
    <p:sldId id="307" r:id="rId34"/>
    <p:sldId id="304" r:id="rId35"/>
    <p:sldId id="301" r:id="rId36"/>
    <p:sldId id="302" r:id="rId37"/>
    <p:sldId id="299" r:id="rId38"/>
    <p:sldId id="298" r:id="rId39"/>
    <p:sldId id="308" r:id="rId40"/>
    <p:sldId id="300" r:id="rId41"/>
    <p:sldId id="297" r:id="rId42"/>
    <p:sldId id="276" r:id="rId43"/>
    <p:sldId id="281" r:id="rId44"/>
    <p:sldId id="295" r:id="rId45"/>
    <p:sldId id="259" r:id="rId46"/>
    <p:sldId id="272" r:id="rId47"/>
    <p:sldId id="286" r:id="rId48"/>
    <p:sldId id="287" r:id="rId49"/>
    <p:sldId id="288" r:id="rId50"/>
    <p:sldId id="275" r:id="rId51"/>
    <p:sldId id="289" r:id="rId52"/>
    <p:sldId id="261" r:id="rId53"/>
    <p:sldId id="290" r:id="rId54"/>
    <p:sldId id="262" r:id="rId55"/>
    <p:sldId id="265" r:id="rId56"/>
    <p:sldId id="277" r:id="rId57"/>
    <p:sldId id="282" r:id="rId58"/>
    <p:sldId id="268" r:id="rId59"/>
    <p:sldId id="270" r:id="rId60"/>
    <p:sldId id="283" r:id="rId61"/>
    <p:sldId id="284" r:id="rId62"/>
    <p:sldId id="263" r:id="rId63"/>
    <p:sldId id="278" r:id="rId64"/>
    <p:sldId id="280" r:id="rId65"/>
    <p:sldId id="279" r:id="rId66"/>
    <p:sldId id="274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581" autoAdjust="0"/>
  </p:normalViewPr>
  <p:slideViewPr>
    <p:cSldViewPr snapToGrid="0">
      <p:cViewPr varScale="1">
        <p:scale>
          <a:sx n="83" d="100"/>
          <a:sy n="83" d="100"/>
        </p:scale>
        <p:origin x="81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72620F-E02D-4F09-8399-4B523519F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271E6-B7C0-4137-B6B9-C6E5DD570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45FAE-3249-4FCC-82FB-C26DB79A2F7E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4F3837-3420-4F69-930F-ECB1A4C32A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751B4-25C2-460B-85C5-F2D8EA9359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64A3C-CD45-412C-80DC-C7CD29A40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43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9E7AB-495B-49DA-96CF-F0EC867CB110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F780D-B4B7-4224-8C1A-63C62E18E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81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42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68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3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01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31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4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0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68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776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2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30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6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19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95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84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  <a:endParaRPr lang="en-US" altLang="ko-KR" dirty="0"/>
          </a:p>
          <a:p>
            <a:r>
              <a:rPr lang="ko-KR" altLang="en-US" dirty="0"/>
              <a:t>중년기사 김봉식 분석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4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최대한 자세하게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4</a:t>
            </a:r>
            <a:r>
              <a:rPr lang="ko-KR" altLang="en-US" dirty="0"/>
              <a:t>장이 넘어도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01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그림과 표를 적절하게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8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것 들이 더 효과적인대 이것들을 선택한 이유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정리하는 내용으로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67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전체 흐름을 인지시키고 </a:t>
            </a:r>
            <a:r>
              <a:rPr lang="en-US" altLang="ko-KR" dirty="0"/>
              <a:t>(</a:t>
            </a:r>
            <a:r>
              <a:rPr lang="ko-KR" altLang="en-US" dirty="0"/>
              <a:t> 범위를 설명 </a:t>
            </a:r>
            <a:r>
              <a:rPr lang="en-US" altLang="ko-KR" dirty="0"/>
              <a:t>)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40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013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</a:t>
            </a:r>
            <a:endParaRPr lang="en-US" altLang="ko-KR" dirty="0"/>
          </a:p>
          <a:p>
            <a:r>
              <a:rPr lang="ko-KR" altLang="en-US" dirty="0"/>
              <a:t>시너지 조합 효과를 통한 강력한 보스 처치</a:t>
            </a:r>
            <a:endParaRPr lang="en-US" altLang="ko-KR" dirty="0"/>
          </a:p>
          <a:p>
            <a:r>
              <a:rPr lang="ko-KR" altLang="en-US" dirty="0"/>
              <a:t>핵 엔 슬래시 요소</a:t>
            </a:r>
            <a:endParaRPr lang="en-US" altLang="ko-KR" dirty="0"/>
          </a:p>
          <a:p>
            <a:r>
              <a:rPr lang="ko-KR" altLang="en-US" dirty="0"/>
              <a:t>스킬 발동 조건</a:t>
            </a:r>
            <a:endParaRPr lang="en-US" altLang="ko-KR" dirty="0"/>
          </a:p>
          <a:p>
            <a:r>
              <a:rPr lang="ko-KR" altLang="en-US" dirty="0"/>
              <a:t>제스처 활용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26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흐름에 맞춰서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89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흐름에 맞춰서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10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73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07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 연출 구상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98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분석 </a:t>
            </a:r>
            <a:r>
              <a:rPr lang="en-US" altLang="ko-KR" dirty="0"/>
              <a:t>( </a:t>
            </a:r>
            <a:r>
              <a:rPr lang="ko-KR" altLang="en-US" dirty="0" err="1"/>
              <a:t>플렛폼</a:t>
            </a:r>
            <a:r>
              <a:rPr lang="ko-KR" altLang="en-US" dirty="0"/>
              <a:t> 분석 </a:t>
            </a:r>
            <a:r>
              <a:rPr lang="en-US" altLang="ko-KR" dirty="0"/>
              <a:t>+ </a:t>
            </a:r>
            <a:r>
              <a:rPr lang="ko-KR" altLang="en-US" dirty="0"/>
              <a:t>장르 분석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간략 소개 </a:t>
            </a:r>
            <a:r>
              <a:rPr lang="en-US" altLang="ko-KR" dirty="0"/>
              <a:t>( </a:t>
            </a:r>
            <a:r>
              <a:rPr lang="ko-KR" altLang="en-US" dirty="0"/>
              <a:t>기획하고 있는 게임의 간략한 소개 </a:t>
            </a:r>
            <a:r>
              <a:rPr lang="en-US" altLang="ko-KR" dirty="0"/>
              <a:t>+ </a:t>
            </a:r>
            <a:r>
              <a:rPr lang="ko-KR" altLang="en-US" dirty="0"/>
              <a:t>위와 같은 스토리를 필요로 하는 이유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578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다른 장르에 비해 스토리의 비중이 큰 </a:t>
            </a:r>
            <a:r>
              <a:rPr lang="en-US" altLang="ko-KR" dirty="0"/>
              <a:t>RPG </a:t>
            </a:r>
            <a:r>
              <a:rPr lang="ko-KR" altLang="en-US" dirty="0"/>
              <a:t>장르의 특성상 유저에게 스토리를 전달하려는 다양한 시도가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업적 </a:t>
            </a:r>
            <a:r>
              <a:rPr lang="ko-KR" altLang="en-US" dirty="0" err="1"/>
              <a:t>달성시</a:t>
            </a:r>
            <a:r>
              <a:rPr lang="ko-KR" altLang="en-US" dirty="0"/>
              <a:t> 다은 이야기로 넘어가는 간략한 스토리를 출력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 도입 전 상황을 이미지와 텍스트로 전달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리소스를 다운 받는 과정에서 유저에게 영상으로 게임의 간략한 스토리를 전달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사용한다면 만화 </a:t>
            </a:r>
            <a:r>
              <a:rPr lang="ko-KR" altLang="en-US" dirty="0" err="1"/>
              <a:t>컷신을</a:t>
            </a:r>
            <a:r>
              <a:rPr lang="ko-KR" altLang="en-US" dirty="0"/>
              <a:t> 통해 전체적인 스토리를 유저에게 설명</a:t>
            </a:r>
            <a:r>
              <a:rPr lang="en-US" altLang="ko-KR" dirty="0"/>
              <a:t>, </a:t>
            </a:r>
            <a:r>
              <a:rPr lang="ko-KR" altLang="en-US" dirty="0"/>
              <a:t>플레이 매뉴얼을 만들어 유저가 필요하면 찾아서 </a:t>
            </a:r>
            <a:r>
              <a:rPr lang="ko-KR" altLang="en-US" dirty="0" err="1"/>
              <a:t>볼수</a:t>
            </a:r>
            <a:r>
              <a:rPr lang="ko-KR" altLang="en-US" dirty="0"/>
              <a:t> 있도록 만든다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플레이 중에 화면 중앙에 투명하게 텍스트를 출력시켜 스토리를 설명하는 방식도 활용할 수 있을 것이다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54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643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웹툰 </a:t>
            </a:r>
            <a:r>
              <a:rPr lang="en-US" altLang="ko-KR" dirty="0"/>
              <a:t>NPC</a:t>
            </a:r>
            <a:r>
              <a:rPr lang="ko-KR" altLang="en-US" dirty="0"/>
              <a:t>와 유사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인기 게임 속 보스에게 여동생을 납치당한 오빠의 컨셉의 </a:t>
            </a:r>
            <a:r>
              <a:rPr lang="en-US" altLang="ko-KR" dirty="0"/>
              <a:t>NPC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그 </a:t>
            </a:r>
            <a:r>
              <a:rPr lang="en-US" altLang="ko-KR" dirty="0"/>
              <a:t>NPC</a:t>
            </a:r>
            <a:r>
              <a:rPr lang="ko-KR" altLang="en-US" dirty="0"/>
              <a:t>의 인기가 떨어지자 이것을 이상하게 생각한 </a:t>
            </a:r>
            <a:r>
              <a:rPr lang="en-US" altLang="ko-KR" dirty="0"/>
              <a:t>NPC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에초에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이상하게 생각한다는 것 자체가 이상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자신이 스스로 보스를 잡으러 떠나기로 마음먹음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자신과 같이 이성을 </a:t>
            </a:r>
            <a:r>
              <a:rPr lang="ko-KR" altLang="en-US" dirty="0" err="1"/>
              <a:t>가지게된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들을 모아 여동생을 구하는 여정에 오른다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86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아이디어를 보완 수정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쿼터뷰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탑뷰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 방향을 아래에서 위로 </a:t>
            </a:r>
            <a:r>
              <a:rPr lang="en-US" altLang="ko-KR" dirty="0"/>
              <a:t>-&gt; </a:t>
            </a:r>
            <a:r>
              <a:rPr lang="ko-KR" altLang="en-US" dirty="0"/>
              <a:t>위에서 아래로</a:t>
            </a:r>
            <a:endParaRPr lang="en-US" altLang="ko-KR" dirty="0"/>
          </a:p>
          <a:p>
            <a:r>
              <a:rPr lang="en-US" altLang="ko-KR" dirty="0"/>
              <a:t>( </a:t>
            </a:r>
            <a:r>
              <a:rPr lang="ko-KR" altLang="en-US" dirty="0"/>
              <a:t>몬스터 출현 방향을 아래에서 위로 이동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손가락에 의해 또는 </a:t>
            </a:r>
            <a:r>
              <a:rPr lang="en-US" altLang="ko-KR" dirty="0"/>
              <a:t>UI</a:t>
            </a:r>
            <a:r>
              <a:rPr lang="ko-KR" altLang="en-US" dirty="0"/>
              <a:t>로 인해 몬스터가 나오는 것을 식별하기 어렵다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8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55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6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 과정에서도 유저의 행동을 제한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스토리 기획의도와 반대됨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75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게임의 주요 기능을 유저가 직접 경험해보면서 스토리를 이해해 나가는 방식을 택함</a:t>
            </a:r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접속시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가 </a:t>
            </a:r>
            <a:r>
              <a:rPr lang="en-US" altLang="ko-KR" dirty="0"/>
              <a:t>NPC</a:t>
            </a:r>
            <a:r>
              <a:rPr lang="ko-KR" altLang="en-US" dirty="0"/>
              <a:t>를 가르치는 상황을 </a:t>
            </a:r>
            <a:r>
              <a:rPr lang="ko-KR" altLang="en-US" dirty="0" err="1"/>
              <a:t>우스꽝</a:t>
            </a:r>
            <a:r>
              <a:rPr lang="ko-KR" altLang="en-US" dirty="0"/>
              <a:t> 스럽게 연출 </a:t>
            </a:r>
            <a:endParaRPr lang="en-US" altLang="ko-KR" dirty="0"/>
          </a:p>
          <a:p>
            <a:r>
              <a:rPr lang="ko-KR" altLang="en-US" dirty="0" err="1"/>
              <a:t>와면에</a:t>
            </a:r>
            <a:r>
              <a:rPr lang="ko-KR" altLang="en-US" dirty="0"/>
              <a:t> 몬스터가 </a:t>
            </a:r>
            <a:r>
              <a:rPr lang="ko-KR" altLang="en-US" dirty="0" err="1"/>
              <a:t>없을때</a:t>
            </a:r>
            <a:r>
              <a:rPr lang="ko-KR" altLang="en-US" dirty="0"/>
              <a:t> 이미지 텍스트를 이용해 유저에게 플레이 방법을 설명</a:t>
            </a:r>
            <a:endParaRPr lang="en-US" altLang="ko-KR" dirty="0"/>
          </a:p>
          <a:p>
            <a:r>
              <a:rPr lang="ko-KR" altLang="en-US" dirty="0"/>
              <a:t>첫 튜토리얼이 끝나면 만화 </a:t>
            </a:r>
            <a:r>
              <a:rPr lang="ko-KR" altLang="en-US" dirty="0" err="1"/>
              <a:t>컷신을</a:t>
            </a:r>
            <a:r>
              <a:rPr lang="ko-KR" altLang="en-US" dirty="0"/>
              <a:t> 이용해 강화의 필요성과 게임이 다시 웨이브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ko-KR" altLang="en-US" dirty="0" err="1"/>
              <a:t>사작되었음을</a:t>
            </a:r>
            <a:r>
              <a:rPr lang="ko-KR" altLang="en-US" dirty="0"/>
              <a:t> 알려줌</a:t>
            </a:r>
            <a:endParaRPr lang="en-US" altLang="ko-KR" dirty="0"/>
          </a:p>
          <a:p>
            <a:r>
              <a:rPr lang="ko-KR" altLang="en-US" dirty="0"/>
              <a:t>이후 지속적인 튜토리얼로 </a:t>
            </a:r>
            <a:endParaRPr lang="en-US" altLang="ko-KR" dirty="0"/>
          </a:p>
          <a:p>
            <a:r>
              <a:rPr lang="ko-KR" altLang="en-US" dirty="0"/>
              <a:t>라이브 서비스 중인 </a:t>
            </a:r>
            <a:r>
              <a:rPr lang="en-US" altLang="ko-KR" dirty="0"/>
              <a:t>RPG</a:t>
            </a:r>
            <a:r>
              <a:rPr lang="ko-KR" altLang="en-US" dirty="0"/>
              <a:t>라는 컨셉으로 다른 유저를 실제 접속한 유저라고 하면서 친분을 쌓게 하는 시스템과 캐릭터 성장과 무기 강화 방식을 만화형식으로 알려줌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19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26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튜토리얼을 통해 게임의 진행 방식과 세계관을 유저에게 전달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플레이어 화면에 출력되는 배경화면과 일러스트로 유저가 지금 웨이브가 </a:t>
            </a:r>
            <a:r>
              <a:rPr lang="ko-KR" altLang="en-US" dirty="0" err="1"/>
              <a:t>몇번째인지</a:t>
            </a:r>
            <a:r>
              <a:rPr lang="ko-KR" altLang="en-US" dirty="0"/>
              <a:t> 번호를 보지 않아도 이해할 수 있도록 웨이브 별로 분위기가 다른 톤의 배경을 넣는다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게임 진행 방식</a:t>
            </a:r>
            <a:r>
              <a:rPr lang="en-US" altLang="ko-KR" dirty="0"/>
              <a:t>(</a:t>
            </a:r>
            <a:r>
              <a:rPr lang="ko-KR" altLang="en-US" dirty="0"/>
              <a:t>게임 </a:t>
            </a:r>
            <a:r>
              <a:rPr lang="ko-KR" altLang="en-US" dirty="0" err="1"/>
              <a:t>오버시</a:t>
            </a:r>
            <a:r>
              <a:rPr lang="ko-KR" altLang="en-US" dirty="0"/>
              <a:t> 다음 플레이는 </a:t>
            </a:r>
            <a:r>
              <a:rPr lang="en-US" altLang="ko-KR" dirty="0"/>
              <a:t>1</a:t>
            </a:r>
            <a:r>
              <a:rPr lang="ko-KR" altLang="en-US" dirty="0"/>
              <a:t>웨이브 부터 다시 시작</a:t>
            </a:r>
            <a:r>
              <a:rPr lang="en-US" altLang="ko-KR" dirty="0"/>
              <a:t>)</a:t>
            </a:r>
            <a:r>
              <a:rPr lang="ko-KR" altLang="en-US" dirty="0"/>
              <a:t>의 정당성을 부여할 설정을 스토리에 추가</a:t>
            </a:r>
            <a:endParaRPr lang="en-US" altLang="ko-KR" dirty="0"/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컨셉에 의해 시작 마을 이라는 것이 존재해 유저가 사망하면</a:t>
            </a:r>
            <a:br>
              <a:rPr lang="en-US" altLang="ko-KR" dirty="0"/>
            </a:br>
            <a:r>
              <a:rPr lang="ko-KR" altLang="en-US" dirty="0"/>
              <a:t> 모두 시작마을에서 부활한다는 설정을 설명해줌</a:t>
            </a:r>
            <a:endParaRPr lang="en-US" altLang="ko-KR" dirty="0"/>
          </a:p>
          <a:p>
            <a:r>
              <a:rPr lang="ko-KR" altLang="en-US" dirty="0"/>
              <a:t>그것으로 유저는 다시 </a:t>
            </a:r>
            <a:r>
              <a:rPr lang="ko-KR" altLang="en-US" dirty="0" err="1"/>
              <a:t>플레이할때</a:t>
            </a:r>
            <a:r>
              <a:rPr lang="ko-KR" altLang="en-US" dirty="0"/>
              <a:t> 스테이지 </a:t>
            </a:r>
            <a:r>
              <a:rPr lang="en-US" altLang="ko-KR" dirty="0"/>
              <a:t>1</a:t>
            </a:r>
            <a:r>
              <a:rPr lang="ko-KR" altLang="en-US" dirty="0"/>
              <a:t>부터 시작해야하는 </a:t>
            </a:r>
            <a:br>
              <a:rPr lang="en-US" altLang="ko-KR" dirty="0"/>
            </a:br>
            <a:r>
              <a:rPr lang="ko-KR" altLang="en-US" dirty="0"/>
              <a:t>이유에 대한 설명을 들은 것이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52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02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91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게임 </a:t>
            </a:r>
            <a:r>
              <a:rPr lang="ko-KR" altLang="en-US" dirty="0" err="1"/>
              <a:t>시작시</a:t>
            </a:r>
            <a:r>
              <a:rPr lang="ko-KR" altLang="en-US" dirty="0"/>
              <a:t> 앞 스토리를 설명해줌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과거에 인기있었던 </a:t>
            </a:r>
            <a:r>
              <a:rPr lang="en-US" altLang="ko-KR" dirty="0"/>
              <a:t>RPG</a:t>
            </a:r>
            <a:r>
              <a:rPr lang="ko-KR" altLang="en-US" dirty="0"/>
              <a:t>속 주인공 </a:t>
            </a:r>
            <a:r>
              <a:rPr lang="en-US" altLang="ko-KR" dirty="0"/>
              <a:t>NPC</a:t>
            </a:r>
            <a:r>
              <a:rPr lang="ko-KR" altLang="en-US" dirty="0"/>
              <a:t>시점의 이야기로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주인공의 시점으로 자신이 </a:t>
            </a:r>
            <a:r>
              <a:rPr lang="en-US" altLang="ko-KR" dirty="0"/>
              <a:t>NPC</a:t>
            </a:r>
            <a:r>
              <a:rPr lang="ko-KR" altLang="en-US" dirty="0"/>
              <a:t>임을 사람들이 </a:t>
            </a:r>
            <a:r>
              <a:rPr lang="ko-KR" altLang="en-US" dirty="0" err="1"/>
              <a:t>알수</a:t>
            </a:r>
            <a:r>
              <a:rPr lang="ko-KR" altLang="en-US" dirty="0"/>
              <a:t> 있도록 설명</a:t>
            </a:r>
            <a:r>
              <a:rPr lang="en-US" altLang="ko-KR" dirty="0"/>
              <a:t>(</a:t>
            </a:r>
            <a:r>
              <a:rPr lang="ko-KR" altLang="en-US" dirty="0"/>
              <a:t>하지만 주인공 본인은 잘 </a:t>
            </a:r>
            <a:r>
              <a:rPr lang="en-US" altLang="ko-KR" dirty="0"/>
              <a:t>NPC</a:t>
            </a:r>
            <a:r>
              <a:rPr lang="ko-KR" altLang="en-US" dirty="0"/>
              <a:t>임을 인지하지 못하는 상황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 err="1"/>
              <a:t>카툰</a:t>
            </a:r>
            <a:r>
              <a:rPr lang="ko-KR" altLang="en-US" dirty="0"/>
              <a:t> 형식으로 </a:t>
            </a:r>
            <a:r>
              <a:rPr lang="ko-KR" altLang="en-US" dirty="0" err="1"/>
              <a:t>에니매이션이</a:t>
            </a:r>
            <a:r>
              <a:rPr lang="ko-KR" altLang="en-US" dirty="0"/>
              <a:t> 지나간다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이야기가 끝나면 본격적인 튜토리얼을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튜토리얼을 끝나면 웨이브를 처음 클리어하며 업적을 쌓을 때 마다 해당 스토리를 잠금 해제함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업적에 대한 보상을 스토리를 감상할 시 추가로 지급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웨이브 별 스토리에 따른 분위기와 구조물 연출이 필요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최종적으로 마지막 보스를 처치하고 나면 시즌 </a:t>
            </a:r>
            <a:r>
              <a:rPr lang="en-US" altLang="ko-KR" dirty="0"/>
              <a:t>2</a:t>
            </a:r>
            <a:r>
              <a:rPr lang="ko-KR" altLang="en-US" dirty="0"/>
              <a:t>를 준비할 때 까지 무한히 반복적으로 플레이하게 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리소스 다운로드 시간을 활용해 게임의 컨셉과 스토리를 유저에게 설명</a:t>
            </a:r>
            <a:endParaRPr lang="en-US" altLang="ko-KR" dirty="0"/>
          </a:p>
          <a:p>
            <a:r>
              <a:rPr lang="ko-KR" altLang="en-US" dirty="0"/>
              <a:t>애니메이션이 가장 좋은 방식이지만 비용적인 측면에서 웹툰 형식의 이미지 컷 신을 통해</a:t>
            </a:r>
            <a:endParaRPr lang="en-US" altLang="ko-KR" dirty="0"/>
          </a:p>
          <a:p>
            <a:r>
              <a:rPr lang="ko-KR" altLang="en-US" dirty="0"/>
              <a:t>스토리를 전달</a:t>
            </a:r>
            <a:endParaRPr lang="en-US" altLang="ko-KR" dirty="0"/>
          </a:p>
          <a:p>
            <a:r>
              <a:rPr lang="ko-KR" altLang="en-US" dirty="0"/>
              <a:t>스토리를 모두 시청한 경우 게임의 간략한 전투 방식과 진행 방식 등을 알려주는 가이드 이미지를 출력시킴</a:t>
            </a:r>
            <a:endParaRPr lang="en-US" altLang="ko-KR" dirty="0"/>
          </a:p>
          <a:p>
            <a:r>
              <a:rPr lang="ko-KR" altLang="en-US" dirty="0"/>
              <a:t>해당 이미지 컷 신은 유저가 원할 시에 다시 시청 할 수 있도록 스토리를 모아 놓는 곳에 저장해 둠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앱스토어 배너 광고로 플레이 방식을 포함한 스토리 전달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를 통한 </a:t>
            </a:r>
            <a:r>
              <a:rPr lang="ko-KR" altLang="en-US" dirty="0" err="1"/>
              <a:t>웹툰형식의</a:t>
            </a:r>
            <a:r>
              <a:rPr lang="ko-KR" altLang="en-US" dirty="0"/>
              <a:t> 스토리 홍보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4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설정한 방식을 활용한 유저가 게임을 처음 시작했을 때를 예상하고 플로우 차트를 통해 스토리텔링 방식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779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2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12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90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스토리 </a:t>
            </a:r>
            <a:r>
              <a:rPr lang="ko-KR" altLang="en-US" dirty="0" err="1"/>
              <a:t>텔링에</a:t>
            </a:r>
            <a:r>
              <a:rPr lang="ko-KR" altLang="en-US" dirty="0"/>
              <a:t> 대한 장단점 분석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430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브롤스타즈</a:t>
            </a:r>
            <a:r>
              <a:rPr lang="en-US" altLang="ko-KR" dirty="0"/>
              <a:t>, </a:t>
            </a:r>
            <a:r>
              <a:rPr lang="ko-KR" altLang="en-US" dirty="0"/>
              <a:t>궁수의 전설의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RPG </a:t>
            </a:r>
            <a:r>
              <a:rPr lang="ko-KR" altLang="en-US" dirty="0"/>
              <a:t>장르의 다른 게임들의 스토리텔링 방식</a:t>
            </a:r>
            <a:endParaRPr lang="en-US" altLang="ko-KR" dirty="0"/>
          </a:p>
          <a:p>
            <a:r>
              <a:rPr lang="en-US" altLang="ko-KR" dirty="0"/>
              <a:t>-RPG </a:t>
            </a:r>
            <a:r>
              <a:rPr lang="ko-KR" altLang="en-US" dirty="0"/>
              <a:t>장르의 특성상 스토리텔링이 필수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중년기사 김봉식</a:t>
            </a:r>
            <a:r>
              <a:rPr lang="en-US" altLang="ko-KR" dirty="0"/>
              <a:t>, </a:t>
            </a:r>
            <a:r>
              <a:rPr lang="ko-KR" altLang="en-US" dirty="0" err="1"/>
              <a:t>텝타이탄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브롤스타즈와</a:t>
            </a:r>
            <a:r>
              <a:rPr lang="ko-KR" altLang="en-US" dirty="0"/>
              <a:t> 궁수의 전설은 플레이에 영향을 주는 스토리가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유저의 플레이에만 집중한 게임이라는 점에서 당연하다</a:t>
            </a:r>
            <a:endParaRPr lang="en-US" altLang="ko-KR" dirty="0"/>
          </a:p>
          <a:p>
            <a:r>
              <a:rPr lang="ko-KR" altLang="en-US" dirty="0"/>
              <a:t>다만 궁수의 전설과 달리 </a:t>
            </a:r>
            <a:r>
              <a:rPr lang="ko-KR" altLang="en-US" dirty="0" err="1"/>
              <a:t>브롤스타즈만의</a:t>
            </a:r>
            <a:r>
              <a:rPr lang="ko-KR" altLang="en-US" dirty="0"/>
              <a:t> 차이점이라면 </a:t>
            </a:r>
            <a:endParaRPr lang="en-US" altLang="ko-KR" dirty="0"/>
          </a:p>
          <a:p>
            <a:r>
              <a:rPr lang="ko-KR" altLang="en-US" dirty="0" err="1"/>
              <a:t>케릭터마다</a:t>
            </a:r>
            <a:r>
              <a:rPr lang="ko-KR" altLang="en-US" dirty="0"/>
              <a:t> 이야기가 따로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큰 주제는 없지만 캐릭터마다 가느다란 이야기를 가지고 </a:t>
            </a:r>
            <a:endParaRPr lang="en-US" altLang="ko-KR" dirty="0"/>
          </a:p>
          <a:p>
            <a:r>
              <a:rPr lang="ko-KR" altLang="en-US" dirty="0"/>
              <a:t>플레이어가 상상을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덕분에 </a:t>
            </a:r>
            <a:r>
              <a:rPr lang="ko-KR" altLang="en-US" dirty="0" err="1"/>
              <a:t>브롤스타즈의</a:t>
            </a:r>
            <a:r>
              <a:rPr lang="ko-KR" altLang="en-US" dirty="0"/>
              <a:t> 경우 해외 사이트에서 스토리를 창작하는 컨텐츠로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09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9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4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F780D-B4B7-4224-8C1A-63C62E18E6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6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862" name="텍스트 개체 틀 2">
            <a:extLst>
              <a:ext uri="{FF2B5EF4-FFF2-40B4-BE49-F238E27FC236}">
                <a16:creationId xmlns:a16="http://schemas.microsoft.com/office/drawing/2014/main" id="{AAB2BEFA-E8E3-48E2-9D03-B43E410B6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55282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6" name="그림 개체 틀 3862">
            <a:extLst>
              <a:ext uri="{FF2B5EF4-FFF2-40B4-BE49-F238E27FC236}">
                <a16:creationId xmlns:a16="http://schemas.microsoft.com/office/drawing/2014/main" id="{EBBE9B3E-5886-43B5-8F71-723BF6A063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7" name="그림 개체 틀 3862">
            <a:extLst>
              <a:ext uri="{FF2B5EF4-FFF2-40B4-BE49-F238E27FC236}">
                <a16:creationId xmlns:a16="http://schemas.microsoft.com/office/drawing/2014/main" id="{90488BC3-7D29-418D-9880-6AC3FC8FD8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8" name="그림 개체 틀 3862">
            <a:extLst>
              <a:ext uri="{FF2B5EF4-FFF2-40B4-BE49-F238E27FC236}">
                <a16:creationId xmlns:a16="http://schemas.microsoft.com/office/drawing/2014/main" id="{C8359619-7B81-40B5-9C14-0D20113EDB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1640379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C2E2D63-D462-47BC-9EAD-CA7BEA0AA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116700-C184-4C26-9111-E5E6AE74ED11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0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BEA099F-D959-471E-8528-1A3382E47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2987" y="2785203"/>
            <a:ext cx="8717066" cy="795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/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217D90A0-EAFE-42A5-BE6B-23133FA3CA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7539" y="3604037"/>
            <a:ext cx="7827962" cy="612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A801C701-66D5-4C32-9B65-2DE8FD65F8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70707" y="6665721"/>
            <a:ext cx="521293" cy="1922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34188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9779D6-A221-42C9-88E9-DF1A8782D2F0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0C05C40-E128-4F36-B8F9-61F3A2AB2C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1BBDB-2209-4F80-9233-BE4689B32ECE}"/>
              </a:ext>
            </a:extLst>
          </p:cNvPr>
          <p:cNvCxnSpPr/>
          <p:nvPr userDrawn="1"/>
        </p:nvCxnSpPr>
        <p:spPr>
          <a:xfrm>
            <a:off x="1650223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C7069E-09E6-47FF-AF40-CB30C20C1D1F}"/>
              </a:ext>
            </a:extLst>
          </p:cNvPr>
          <p:cNvCxnSpPr/>
          <p:nvPr userDrawn="1"/>
        </p:nvCxnSpPr>
        <p:spPr>
          <a:xfrm>
            <a:off x="4033071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55F773-3603-45DD-ADCB-64C3DCA34A11}"/>
              </a:ext>
            </a:extLst>
          </p:cNvPr>
          <p:cNvCxnSpPr/>
          <p:nvPr userDrawn="1"/>
        </p:nvCxnSpPr>
        <p:spPr>
          <a:xfrm>
            <a:off x="6404038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4574626-B82F-4219-820B-36394DC02762}"/>
              </a:ext>
            </a:extLst>
          </p:cNvPr>
          <p:cNvCxnSpPr/>
          <p:nvPr userDrawn="1"/>
        </p:nvCxnSpPr>
        <p:spPr>
          <a:xfrm>
            <a:off x="8770903" y="2962275"/>
            <a:ext cx="181398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970B45-1C7D-4F6B-8ED4-7E28A67F77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0223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4B5B2F06-19AF-40AA-B180-B656AE52FC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21190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48369B0A-02C5-4D7A-B2B7-F789B68F5E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38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ACDA9C89-92ED-4E1E-9BFE-DAD95CBE0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75005" y="2514600"/>
            <a:ext cx="1813987" cy="21431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A554D28-554C-4C75-808E-15308FB3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59684"/>
            <a:ext cx="5257800" cy="702468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E80260-9857-408A-83BC-B0464829AD2D}"/>
              </a:ext>
            </a:extLst>
          </p:cNvPr>
          <p:cNvCxnSpPr>
            <a:cxnSpLocks/>
          </p:cNvCxnSpPr>
          <p:nvPr userDrawn="1"/>
        </p:nvCxnSpPr>
        <p:spPr>
          <a:xfrm>
            <a:off x="1724628" y="2986268"/>
            <a:ext cx="0" cy="10417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DF641EB-0060-42CF-8B4E-C498032A7F4D}"/>
              </a:ext>
            </a:extLst>
          </p:cNvPr>
          <p:cNvCxnSpPr>
            <a:cxnSpLocks/>
          </p:cNvCxnSpPr>
          <p:nvPr userDrawn="1"/>
        </p:nvCxnSpPr>
        <p:spPr>
          <a:xfrm>
            <a:off x="4085863" y="2986268"/>
            <a:ext cx="0" cy="141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E740C6-68EB-48E2-A712-EA5DF8CEE682}"/>
              </a:ext>
            </a:extLst>
          </p:cNvPr>
          <p:cNvCxnSpPr>
            <a:cxnSpLocks/>
          </p:cNvCxnSpPr>
          <p:nvPr userDrawn="1"/>
        </p:nvCxnSpPr>
        <p:spPr>
          <a:xfrm>
            <a:off x="6470248" y="2986268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D6BA760-857D-4496-ABFA-F9FC604D4145}"/>
              </a:ext>
            </a:extLst>
          </p:cNvPr>
          <p:cNvCxnSpPr>
            <a:cxnSpLocks/>
          </p:cNvCxnSpPr>
          <p:nvPr userDrawn="1"/>
        </p:nvCxnSpPr>
        <p:spPr>
          <a:xfrm>
            <a:off x="8844453" y="2986268"/>
            <a:ext cx="0" cy="6250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9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4AEE-7E8E-4B24-BB33-8F200EE8F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40430D-93C7-4163-93A8-17CC2E650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375" name="직선 연결선 3374">
            <a:extLst>
              <a:ext uri="{FF2B5EF4-FFF2-40B4-BE49-F238E27FC236}">
                <a16:creationId xmlns:a16="http://schemas.microsoft.com/office/drawing/2014/main" id="{17335215-AC12-4F07-9345-7A5A60413DCA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72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D89EAB-C27D-47FF-BD29-EEE71BE5AB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DF6880-1A95-4B80-B6C7-8F319E25B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84266F3-2E97-4077-BD65-F7714134AF94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5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DC6FFB-86E4-4AC8-B84D-9F4CD4BB9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09D90F5-843E-40B6-964D-657AD1059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1078B56-3DC1-4910-9F70-165886C0845C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0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ED8798-8520-4B33-85A0-70F38AB6D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6899496-37C0-4AD8-940B-C1849069F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396099-4FBE-4E75-A187-6638B4F65610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4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5F15BD84-39AB-41F6-9C2C-E99CE8414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8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3D9EEBB1-6465-4BD5-ADD4-41893583C8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8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6" name="표 개체 틀 3865">
            <a:extLst>
              <a:ext uri="{FF2B5EF4-FFF2-40B4-BE49-F238E27FC236}">
                <a16:creationId xmlns:a16="http://schemas.microsoft.com/office/drawing/2014/main" id="{E3FABB0A-C71F-4ACC-B97E-78135BA0785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962525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A3C82C5-3B05-427E-8403-1716EC4115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466D16-08C5-4F0E-A9FE-A66D02B8F0FF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5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862" name="그림 개체 틀 3862">
            <a:extLst>
              <a:ext uri="{FF2B5EF4-FFF2-40B4-BE49-F238E27FC236}">
                <a16:creationId xmlns:a16="http://schemas.microsoft.com/office/drawing/2014/main" id="{B1AF9380-B598-40D7-969A-77B7159512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77125" y="3857625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32F3F9D7-35CE-41C5-8F6C-0D333F2455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7125" y="1600200"/>
            <a:ext cx="4143375" cy="1828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표 개체 틀 3865">
            <a:extLst>
              <a:ext uri="{FF2B5EF4-FFF2-40B4-BE49-F238E27FC236}">
                <a16:creationId xmlns:a16="http://schemas.microsoft.com/office/drawing/2014/main" id="{663ACF2C-D8A7-479F-B110-6D6C014C31F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71500" y="1600200"/>
            <a:ext cx="6724650" cy="40862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7420352-872F-4CDD-9C25-6817A7071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F453A9-B3C2-4157-A074-88CB8BC7148E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2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DAD0C52-3943-413E-BF57-76B828302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5D7DA79A-38C0-42B9-8D8B-49470BA2774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BDDCE-ED7E-4358-8134-E9C644650E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514475"/>
            <a:ext cx="11258550" cy="2590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3863" name="그림 개체 틀 3862">
            <a:extLst>
              <a:ext uri="{FF2B5EF4-FFF2-40B4-BE49-F238E27FC236}">
                <a16:creationId xmlns:a16="http://schemas.microsoft.com/office/drawing/2014/main" id="{41316710-E0FE-4429-9231-976C1C7564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4" name="그림 개체 틀 3862">
            <a:extLst>
              <a:ext uri="{FF2B5EF4-FFF2-40B4-BE49-F238E27FC236}">
                <a16:creationId xmlns:a16="http://schemas.microsoft.com/office/drawing/2014/main" id="{F613EAF8-C21D-42B2-B070-A59EF4773B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2913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865" name="그림 개체 틀 3862">
            <a:extLst>
              <a:ext uri="{FF2B5EF4-FFF2-40B4-BE49-F238E27FC236}">
                <a16:creationId xmlns:a16="http://schemas.microsoft.com/office/drawing/2014/main" id="{E74541D4-DDE3-487B-A010-CFCF99427F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8626" y="4238625"/>
            <a:ext cx="3686174" cy="178862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ABB8158-8A76-4AAF-9470-13952287E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123828"/>
            <a:ext cx="11344275" cy="619122"/>
          </a:xfrm>
          <a:prstGeom prst="rect">
            <a:avLst/>
          </a:prstGeom>
        </p:spPr>
        <p:txBody>
          <a:bodyPr anchor="ctr"/>
          <a:lstStyle>
            <a:lvl1pPr>
              <a:defRPr sz="1800" b="1"/>
            </a:lvl1pPr>
          </a:lstStyle>
          <a:p>
            <a:r>
              <a:rPr lang="ko-KR" altLang="en-US" dirty="0"/>
              <a:t>타 게임에서 스토리텔링 방식 조사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DB7716A-1AD3-42DD-9541-C4B21EE87932}"/>
              </a:ext>
            </a:extLst>
          </p:cNvPr>
          <p:cNvCxnSpPr>
            <a:cxnSpLocks/>
          </p:cNvCxnSpPr>
          <p:nvPr userDrawn="1"/>
        </p:nvCxnSpPr>
        <p:spPr>
          <a:xfrm>
            <a:off x="428624" y="742950"/>
            <a:ext cx="11344275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9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사각형: 둥근 모서리 3885">
            <a:extLst>
              <a:ext uri="{FF2B5EF4-FFF2-40B4-BE49-F238E27FC236}">
                <a16:creationId xmlns:a16="http://schemas.microsoft.com/office/drawing/2014/main" id="{C2012633-E085-4F35-A340-D84BE7AD2FAF}"/>
              </a:ext>
            </a:extLst>
          </p:cNvPr>
          <p:cNvSpPr/>
          <p:nvPr userDrawn="1"/>
        </p:nvSpPr>
        <p:spPr>
          <a:xfrm>
            <a:off x="152400" y="114300"/>
            <a:ext cx="11858625" cy="6591300"/>
          </a:xfrm>
          <a:prstGeom prst="roundRect">
            <a:avLst>
              <a:gd name="adj" fmla="val 669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F3F21B-C3B1-4C94-8172-AE1DF02FA32D}"/>
              </a:ext>
            </a:extLst>
          </p:cNvPr>
          <p:cNvSpPr/>
          <p:nvPr userDrawn="1"/>
        </p:nvSpPr>
        <p:spPr>
          <a:xfrm>
            <a:off x="152400" y="102869"/>
            <a:ext cx="11858625" cy="65913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4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EAFFE03-A5E2-42CD-91E5-25530EC2F609}"/>
              </a:ext>
            </a:extLst>
          </p:cNvPr>
          <p:cNvSpPr/>
          <p:nvPr userDrawn="1"/>
        </p:nvSpPr>
        <p:spPr>
          <a:xfrm>
            <a:off x="323851" y="304800"/>
            <a:ext cx="11534774" cy="6191249"/>
          </a:xfrm>
          <a:prstGeom prst="roundRect">
            <a:avLst>
              <a:gd name="adj" fmla="val 118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2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18" Type="http://schemas.openxmlformats.org/officeDocument/2006/relationships/image" Target="../media/image15.png"/><Relationship Id="rId26" Type="http://schemas.microsoft.com/office/2007/relationships/hdphoto" Target="../media/hdphoto12.wdp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hyperlink" Target="https://ridibooks.com/books/3097000236" TargetMode="External"/><Relationship Id="rId25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4.jpe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10" Type="http://schemas.openxmlformats.org/officeDocument/2006/relationships/image" Target="../media/image6.png"/><Relationship Id="rId19" Type="http://schemas.microsoft.com/office/2007/relationships/hdphoto" Target="../media/hdphoto10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microsoft.com/office/2007/relationships/hdphoto" Target="../media/hdphoto11.wdp"/><Relationship Id="rId27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30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1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31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6.wdp"/><Relationship Id="rId9" Type="http://schemas.openxmlformats.org/officeDocument/2006/relationships/image" Target="../media/image6.png"/><Relationship Id="rId14" Type="http://schemas.microsoft.com/office/2007/relationships/hdphoto" Target="../media/hdphoto9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idibooks.com/books/3097000236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HC4u2iREiRueQdrRq9j748tbkd8ZYAY/view?usp=sharin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eg"/><Relationship Id="rId7" Type="http://schemas.microsoft.com/office/2007/relationships/hdphoto" Target="../media/hdphoto13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microsoft.com/office/2007/relationships/hdphoto" Target="../media/hdphoto16.wdp"/><Relationship Id="rId5" Type="http://schemas.microsoft.com/office/2007/relationships/hdphoto" Target="../media/hdphoto15.wdp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microsoft.com/office/2007/relationships/hdphoto" Target="../media/hdphoto17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A2C820-F246-4B5D-959E-87007A508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스토리텔링 기획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8D4043-8CD1-49C7-9CDD-AD17DE7B5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606789-1716-4EA7-B312-6D2D5A467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11892" y="6665720"/>
            <a:ext cx="521293" cy="192280"/>
          </a:xfrm>
        </p:spPr>
        <p:txBody>
          <a:bodyPr/>
          <a:lstStyle/>
          <a:p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85905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기획 의도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458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160B4-AFC3-4034-AC2F-54033C8E253B}"/>
              </a:ext>
            </a:extLst>
          </p:cNvPr>
          <p:cNvSpPr txBox="1"/>
          <p:nvPr/>
        </p:nvSpPr>
        <p:spPr>
          <a:xfrm>
            <a:off x="717631" y="81498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선택한 스토리텔링 요소</a:t>
            </a:r>
          </a:p>
        </p:txBody>
      </p:sp>
    </p:spTree>
    <p:extLst>
      <p:ext uri="{BB962C8B-B14F-4D97-AF65-F5344CB8AC3E}">
        <p14:creationId xmlns:p14="http://schemas.microsoft.com/office/powerpoint/2010/main" val="106449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E5F18-EC9B-4C02-931D-A976ADCD2A31}"/>
              </a:ext>
            </a:extLst>
          </p:cNvPr>
          <p:cNvSpPr txBox="1"/>
          <p:nvPr/>
        </p:nvSpPr>
        <p:spPr>
          <a:xfrm>
            <a:off x="717631" y="814986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</a:t>
            </a:r>
            <a:r>
              <a:rPr lang="en-US" altLang="ko-KR" dirty="0"/>
              <a:t>+ </a:t>
            </a:r>
            <a:r>
              <a:rPr lang="ko-KR" altLang="en-US" dirty="0"/>
              <a:t>일러스트</a:t>
            </a:r>
          </a:p>
        </p:txBody>
      </p:sp>
    </p:spTree>
    <p:extLst>
      <p:ext uri="{BB962C8B-B14F-4D97-AF65-F5344CB8AC3E}">
        <p14:creationId xmlns:p14="http://schemas.microsoft.com/office/powerpoint/2010/main" val="282476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9D2DB-70BB-4856-8F3A-F7CF3E9B7E4D}"/>
              </a:ext>
            </a:extLst>
          </p:cNvPr>
          <p:cNvSpPr txBox="1"/>
          <p:nvPr/>
        </p:nvSpPr>
        <p:spPr>
          <a:xfrm>
            <a:off x="717631" y="814986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 게임 배경 </a:t>
            </a:r>
            <a:r>
              <a:rPr lang="en-US" altLang="ko-KR" dirty="0"/>
              <a:t>/ </a:t>
            </a:r>
            <a:r>
              <a:rPr lang="ko-KR" altLang="en-US" dirty="0"/>
              <a:t>던전 디자인</a:t>
            </a:r>
          </a:p>
        </p:txBody>
      </p:sp>
    </p:spTree>
    <p:extLst>
      <p:ext uri="{BB962C8B-B14F-4D97-AF65-F5344CB8AC3E}">
        <p14:creationId xmlns:p14="http://schemas.microsoft.com/office/powerpoint/2010/main" val="130226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 요소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099EF-1D3E-4355-9233-82B92D214305}"/>
              </a:ext>
            </a:extLst>
          </p:cNvPr>
          <p:cNvSpPr txBox="1"/>
          <p:nvPr/>
        </p:nvSpPr>
        <p:spPr>
          <a:xfrm>
            <a:off x="717631" y="81498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소리 </a:t>
            </a:r>
            <a:r>
              <a:rPr lang="en-US" altLang="ko-KR" dirty="0"/>
              <a:t>/ </a:t>
            </a:r>
            <a:r>
              <a:rPr lang="ko-KR" altLang="en-US" dirty="0"/>
              <a:t>진동 </a:t>
            </a:r>
            <a:r>
              <a:rPr lang="en-US" altLang="ko-KR" dirty="0"/>
              <a:t>, </a:t>
            </a:r>
            <a:r>
              <a:rPr lang="ko-KR" altLang="en-US" dirty="0"/>
              <a:t>화면 떨림</a:t>
            </a:r>
          </a:p>
        </p:txBody>
      </p:sp>
    </p:spTree>
    <p:extLst>
      <p:ext uri="{BB962C8B-B14F-4D97-AF65-F5344CB8AC3E}">
        <p14:creationId xmlns:p14="http://schemas.microsoft.com/office/powerpoint/2010/main" val="106856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77C82-2953-43E6-A574-121E3DD2EDBA}"/>
              </a:ext>
            </a:extLst>
          </p:cNvPr>
          <p:cNvSpPr txBox="1"/>
          <p:nvPr/>
        </p:nvSpPr>
        <p:spPr>
          <a:xfrm>
            <a:off x="717631" y="814986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 플레이 </a:t>
            </a:r>
            <a:r>
              <a:rPr lang="en-US" altLang="ko-KR" dirty="0"/>
              <a:t>&amp; </a:t>
            </a:r>
            <a:r>
              <a:rPr lang="ko-KR" altLang="en-US" dirty="0"/>
              <a:t>앱 스토어 배너</a:t>
            </a:r>
          </a:p>
        </p:txBody>
      </p:sp>
    </p:spTree>
    <p:extLst>
      <p:ext uri="{BB962C8B-B14F-4D97-AF65-F5344CB8AC3E}">
        <p14:creationId xmlns:p14="http://schemas.microsoft.com/office/powerpoint/2010/main" val="3118579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59481-5678-4F01-8E4D-B39F4C87BDCD}"/>
              </a:ext>
            </a:extLst>
          </p:cNvPr>
          <p:cNvSpPr txBox="1"/>
          <p:nvPr/>
        </p:nvSpPr>
        <p:spPr>
          <a:xfrm>
            <a:off x="717631" y="81498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리소스 다운로드</a:t>
            </a:r>
          </a:p>
        </p:txBody>
      </p:sp>
    </p:spTree>
    <p:extLst>
      <p:ext uri="{BB962C8B-B14F-4D97-AF65-F5344CB8AC3E}">
        <p14:creationId xmlns:p14="http://schemas.microsoft.com/office/powerpoint/2010/main" val="238055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0B14A-055E-493B-8A93-3F35EC4B79DD}"/>
              </a:ext>
            </a:extLst>
          </p:cNvPr>
          <p:cNvSpPr txBox="1"/>
          <p:nvPr/>
        </p:nvSpPr>
        <p:spPr>
          <a:xfrm>
            <a:off x="717631" y="814986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튜토리얼 </a:t>
            </a:r>
            <a:r>
              <a:rPr lang="en-US" altLang="ko-KR" dirty="0"/>
              <a:t>( </a:t>
            </a:r>
            <a:r>
              <a:rPr lang="ko-KR" altLang="en-US" dirty="0"/>
              <a:t>초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말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213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플레이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8AD7-FA3D-4E51-9140-34F6EF0B3678}"/>
              </a:ext>
            </a:extLst>
          </p:cNvPr>
          <p:cNvSpPr txBox="1"/>
          <p:nvPr/>
        </p:nvSpPr>
        <p:spPr>
          <a:xfrm>
            <a:off x="717631" y="81498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 </a:t>
            </a:r>
            <a:r>
              <a:rPr lang="en-US" altLang="ko-KR" dirty="0"/>
              <a:t>( </a:t>
            </a:r>
            <a:r>
              <a:rPr lang="ko-KR" altLang="en-US" dirty="0"/>
              <a:t>초 </a:t>
            </a:r>
            <a:r>
              <a:rPr lang="en-US" altLang="ko-KR" dirty="0"/>
              <a:t>. </a:t>
            </a:r>
            <a:r>
              <a:rPr lang="ko-KR" altLang="en-US" dirty="0"/>
              <a:t>중</a:t>
            </a:r>
            <a:r>
              <a:rPr lang="en-US" altLang="ko-KR" dirty="0"/>
              <a:t> . </a:t>
            </a:r>
            <a:r>
              <a:rPr lang="ko-KR" altLang="en-US" dirty="0"/>
              <a:t>말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860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E76CD-D8AE-480A-B815-15A507C006F7}"/>
              </a:ext>
            </a:extLst>
          </p:cNvPr>
          <p:cNvSpPr txBox="1"/>
          <p:nvPr/>
        </p:nvSpPr>
        <p:spPr>
          <a:xfrm>
            <a:off x="717631" y="814986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무기 </a:t>
            </a:r>
            <a:r>
              <a:rPr lang="en-US" altLang="ko-KR" dirty="0"/>
              <a:t>/ </a:t>
            </a:r>
            <a:r>
              <a:rPr lang="ko-KR" altLang="en-US" dirty="0"/>
              <a:t>룬 </a:t>
            </a:r>
            <a:r>
              <a:rPr lang="en-US" altLang="ko-KR" dirty="0"/>
              <a:t>(</a:t>
            </a:r>
            <a:r>
              <a:rPr lang="ko-KR" altLang="en-US" dirty="0"/>
              <a:t>수집</a:t>
            </a:r>
            <a:r>
              <a:rPr lang="en-US" altLang="ko-KR" dirty="0"/>
              <a:t>)</a:t>
            </a:r>
            <a:r>
              <a:rPr lang="ko-KR" altLang="en-US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43697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3F20C4-48B4-4479-8144-37A9BDEFCD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2A7D9C-8D9C-46A9-AC33-206B85C28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게임 소개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간단 소개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기획 의도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핵심 컨텐츠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EE18F7-2982-4842-97FA-3375CF4B32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게임 분석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히어로 </a:t>
            </a:r>
            <a:r>
              <a:rPr lang="ko-KR" altLang="en-US" sz="1200" dirty="0" err="1"/>
              <a:t>칸타레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중년 기사 김봉식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 err="1"/>
              <a:t>브롤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스타즈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소울 나이트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9505AA-DCC7-4A9A-B6FA-B7B3CC3E36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스토리텔링 방식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기획 의도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스토리텔링 요소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플레이 흐름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컨텐츠 </a:t>
            </a:r>
            <a:endParaRPr lang="en-US" altLang="ko-KR" sz="12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BE88993-724D-4E0C-A306-DF4F3564BC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총 정리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sz="1200" dirty="0"/>
              <a:t>게임 분석</a:t>
            </a:r>
            <a:endParaRPr lang="en-US" altLang="ko-KR" sz="1200" dirty="0"/>
          </a:p>
          <a:p>
            <a:pPr>
              <a:buFontTx/>
              <a:buChar char="-"/>
            </a:pPr>
            <a:r>
              <a:rPr lang="ko-KR" altLang="en-US" sz="1200" dirty="0"/>
              <a:t>스토리텔링 방식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D8B81A6-B6BE-4683-8E5A-3F46085C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6400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30105-B870-4CE6-B0CF-0582E964CE5F}"/>
              </a:ext>
            </a:extLst>
          </p:cNvPr>
          <p:cNvSpPr txBox="1"/>
          <p:nvPr/>
        </p:nvSpPr>
        <p:spPr>
          <a:xfrm>
            <a:off x="717631" y="814986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캐릭터 </a:t>
            </a:r>
            <a:r>
              <a:rPr lang="en-US" altLang="ko-KR" dirty="0"/>
              <a:t>/ </a:t>
            </a:r>
            <a:r>
              <a:rPr lang="ko-KR" altLang="en-US" dirty="0"/>
              <a:t>무기 </a:t>
            </a:r>
            <a:r>
              <a:rPr lang="en-US" altLang="ko-KR" dirty="0"/>
              <a:t>/ </a:t>
            </a:r>
            <a:r>
              <a:rPr lang="ko-KR" altLang="en-US" dirty="0"/>
              <a:t>룬 </a:t>
            </a:r>
            <a:r>
              <a:rPr lang="en-US" altLang="ko-KR" dirty="0"/>
              <a:t>(</a:t>
            </a:r>
            <a:r>
              <a:rPr lang="ko-KR" altLang="en-US" dirty="0"/>
              <a:t>수집</a:t>
            </a:r>
            <a:r>
              <a:rPr lang="en-US" altLang="ko-KR" dirty="0"/>
              <a:t>)</a:t>
            </a:r>
            <a:r>
              <a:rPr lang="ko-KR" altLang="en-US" dirty="0"/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486061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47B52-88E0-4098-B920-08106ECC5BF6}"/>
              </a:ext>
            </a:extLst>
          </p:cNvPr>
          <p:cNvSpPr txBox="1"/>
          <p:nvPr/>
        </p:nvSpPr>
        <p:spPr>
          <a:xfrm>
            <a:off x="717631" y="81498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던전 </a:t>
            </a:r>
            <a:r>
              <a:rPr lang="en-US" altLang="ko-KR" dirty="0"/>
              <a:t>( </a:t>
            </a:r>
            <a:r>
              <a:rPr lang="ko-KR" altLang="en-US" dirty="0"/>
              <a:t>스테이지 </a:t>
            </a:r>
            <a:r>
              <a:rPr lang="en-US" altLang="ko-KR" dirty="0"/>
              <a:t>) </a:t>
            </a:r>
            <a:r>
              <a:rPr lang="ko-KR" altLang="en-US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848371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컨텐츠 시점 기획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AEB01-5B73-4B60-9A2F-3C8F9D9D53FC}"/>
              </a:ext>
            </a:extLst>
          </p:cNvPr>
          <p:cNvSpPr txBox="1"/>
          <p:nvPr/>
        </p:nvSpPr>
        <p:spPr>
          <a:xfrm>
            <a:off x="717631" y="8149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PVP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24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C01B8-352A-4984-99C9-6B0411927053}"/>
              </a:ext>
            </a:extLst>
          </p:cNvPr>
          <p:cNvSpPr txBox="1"/>
          <p:nvPr/>
        </p:nvSpPr>
        <p:spPr>
          <a:xfrm>
            <a:off x="717631" y="814986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분석 </a:t>
            </a:r>
            <a:r>
              <a:rPr lang="en-US" altLang="ko-KR" dirty="0"/>
              <a:t>/ </a:t>
            </a:r>
            <a:r>
              <a:rPr lang="ko-KR" altLang="en-US" dirty="0"/>
              <a:t>스토리텔링 요소</a:t>
            </a:r>
          </a:p>
        </p:txBody>
      </p:sp>
    </p:spTree>
    <p:extLst>
      <p:ext uri="{BB962C8B-B14F-4D97-AF65-F5344CB8AC3E}">
        <p14:creationId xmlns:p14="http://schemas.microsoft.com/office/powerpoint/2010/main" val="2456066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30032-0B07-4B64-8A58-04E95ADEA2CA}"/>
              </a:ext>
            </a:extLst>
          </p:cNvPr>
          <p:cNvSpPr txBox="1"/>
          <p:nvPr/>
        </p:nvSpPr>
        <p:spPr>
          <a:xfrm>
            <a:off x="717631" y="81498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플레이 흐름 </a:t>
            </a:r>
            <a:r>
              <a:rPr lang="en-US" altLang="ko-KR" dirty="0"/>
              <a:t>/ </a:t>
            </a:r>
            <a:r>
              <a:rPr lang="ko-KR" altLang="en-US" dirty="0"/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340337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D4201-C13A-4C1D-9D1F-D08E619DF579}"/>
              </a:ext>
            </a:extLst>
          </p:cNvPr>
          <p:cNvSpPr txBox="1"/>
          <p:nvPr/>
        </p:nvSpPr>
        <p:spPr>
          <a:xfrm>
            <a:off x="1524000" y="1778000"/>
            <a:ext cx="1561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설명</a:t>
            </a:r>
            <a:endParaRPr lang="en-US" altLang="ko-KR" dirty="0"/>
          </a:p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플레이 방식</a:t>
            </a:r>
            <a:endParaRPr lang="en-US" altLang="ko-KR" dirty="0"/>
          </a:p>
          <a:p>
            <a:r>
              <a:rPr lang="ko-KR" altLang="en-US" dirty="0"/>
              <a:t>특징 </a:t>
            </a:r>
            <a:r>
              <a:rPr lang="en-US" altLang="ko-KR" dirty="0"/>
              <a:t>(</a:t>
            </a:r>
            <a:r>
              <a:rPr lang="ko-KR" altLang="en-US" dirty="0"/>
              <a:t>차별성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핵심요소</a:t>
            </a:r>
          </a:p>
        </p:txBody>
      </p:sp>
    </p:spTree>
    <p:extLst>
      <p:ext uri="{BB962C8B-B14F-4D97-AF65-F5344CB8AC3E}">
        <p14:creationId xmlns:p14="http://schemas.microsoft.com/office/powerpoint/2010/main" val="652273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BFDF2-0FFD-4B9E-B3DE-2BDE96BE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462"/>
            <a:ext cx="10515600" cy="3651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분석 정보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34EB17-BCFF-49B2-A75C-841343F2C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FA074-642D-42A4-9C1A-C68E5F416CE1}"/>
              </a:ext>
            </a:extLst>
          </p:cNvPr>
          <p:cNvSpPr txBox="1"/>
          <p:nvPr/>
        </p:nvSpPr>
        <p:spPr>
          <a:xfrm>
            <a:off x="4091651" y="463462"/>
            <a:ext cx="4932744" cy="826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장르가 동일 화면 동일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아이템 스토리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유저층의 차이를 확실하게 설명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기존 </a:t>
            </a:r>
            <a:r>
              <a:rPr lang="en-US" altLang="ko-KR" dirty="0"/>
              <a:t>IP</a:t>
            </a:r>
            <a:r>
              <a:rPr lang="ko-KR" altLang="en-US" dirty="0"/>
              <a:t>를 사용한 점을 확실하게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액션 장르 </a:t>
            </a:r>
            <a:r>
              <a:rPr lang="en-US" altLang="ko-KR" dirty="0"/>
              <a:t>: </a:t>
            </a:r>
            <a:r>
              <a:rPr lang="ko-KR" altLang="en-US" dirty="0"/>
              <a:t>슈팅 액션</a:t>
            </a:r>
            <a:r>
              <a:rPr lang="en-US" altLang="ko-KR" dirty="0"/>
              <a:t>, </a:t>
            </a:r>
            <a:r>
              <a:rPr lang="ko-KR" altLang="en-US" dirty="0"/>
              <a:t>격투 액션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시점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소울 </a:t>
            </a:r>
            <a:r>
              <a:rPr lang="ko-KR" altLang="en-US" dirty="0" err="1"/>
              <a:t>나이츠</a:t>
            </a:r>
            <a:r>
              <a:rPr lang="ko-KR" altLang="en-US" dirty="0"/>
              <a:t> </a:t>
            </a:r>
            <a:r>
              <a:rPr lang="en-US" altLang="ko-KR"/>
              <a:t>,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중년기사 김봉식 이야기 활용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브롤스타즈</a:t>
            </a:r>
            <a:r>
              <a:rPr lang="ko-KR" altLang="en-US" dirty="0"/>
              <a:t> 캐릭터</a:t>
            </a:r>
            <a:r>
              <a:rPr lang="en-US" altLang="ko-KR" dirty="0"/>
              <a:t>, </a:t>
            </a:r>
            <a:r>
              <a:rPr lang="ko-KR" altLang="en-US" dirty="0"/>
              <a:t>아이템 스토리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던전을 찾아서 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플렛폼</a:t>
            </a:r>
            <a:r>
              <a:rPr lang="ko-KR" altLang="en-US" dirty="0"/>
              <a:t>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장르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고려사항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97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A8CB5-95B1-4674-BDE4-C3B893F6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2"/>
            <a:ext cx="10515600" cy="4850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적용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7A2FB1-D0C0-4DA9-92DF-7AB79E52C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CC7B3-6582-4EEB-891F-89E275830EF5}"/>
              </a:ext>
            </a:extLst>
          </p:cNvPr>
          <p:cNvSpPr txBox="1"/>
          <p:nvPr/>
        </p:nvSpPr>
        <p:spPr>
          <a:xfrm>
            <a:off x="1371600" y="1896533"/>
            <a:ext cx="86565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인 개발에 맞춘 최적화 </a:t>
            </a:r>
            <a:r>
              <a:rPr lang="en-US" altLang="ko-KR" dirty="0"/>
              <a:t>(</a:t>
            </a:r>
            <a:r>
              <a:rPr lang="ko-KR" altLang="en-US" dirty="0"/>
              <a:t> 이미지</a:t>
            </a:r>
            <a:r>
              <a:rPr lang="en-US" altLang="ko-KR" dirty="0"/>
              <a:t>, </a:t>
            </a:r>
            <a:r>
              <a:rPr lang="ko-KR" altLang="en-US" dirty="0"/>
              <a:t>텍스트 활용</a:t>
            </a:r>
            <a:r>
              <a:rPr lang="en-US" altLang="ko-KR" dirty="0"/>
              <a:t> -&gt; </a:t>
            </a:r>
            <a:r>
              <a:rPr lang="ko-KR" altLang="en-US" dirty="0"/>
              <a:t>만화 컷 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 내 소리 요소 </a:t>
            </a:r>
            <a:r>
              <a:rPr lang="en-US" altLang="ko-KR" dirty="0"/>
              <a:t>(</a:t>
            </a:r>
            <a:r>
              <a:rPr lang="ko-KR" altLang="en-US" dirty="0"/>
              <a:t>더빙 </a:t>
            </a:r>
            <a:r>
              <a:rPr lang="en-US" altLang="ko-KR" dirty="0"/>
              <a:t>x, </a:t>
            </a:r>
            <a:r>
              <a:rPr lang="ko-KR" altLang="en-US" dirty="0"/>
              <a:t>공격 모션 효과음</a:t>
            </a:r>
            <a:r>
              <a:rPr lang="en-US" altLang="ko-KR" dirty="0"/>
              <a:t>, </a:t>
            </a:r>
            <a:r>
              <a:rPr lang="ko-KR" altLang="en-US" dirty="0"/>
              <a:t>몬스터 소리</a:t>
            </a:r>
            <a:r>
              <a:rPr lang="en-US" altLang="ko-KR" dirty="0"/>
              <a:t>, </a:t>
            </a:r>
            <a:r>
              <a:rPr lang="ko-KR" altLang="en-US" dirty="0"/>
              <a:t>스테이지 별 배경음악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로딩화면 활용한 튜토리얼</a:t>
            </a:r>
            <a:r>
              <a:rPr lang="en-US" altLang="ko-KR" dirty="0"/>
              <a:t>, </a:t>
            </a:r>
            <a:r>
              <a:rPr lang="ko-KR" altLang="en-US" dirty="0"/>
              <a:t>게임 내 정보 전달</a:t>
            </a:r>
            <a:endParaRPr lang="en-US" altLang="ko-KR" dirty="0"/>
          </a:p>
          <a:p>
            <a:r>
              <a:rPr lang="ko-KR" altLang="en-US" dirty="0"/>
              <a:t>게임 플레이를 끝지 않는 </a:t>
            </a:r>
            <a:r>
              <a:rPr lang="ko-KR" altLang="en-US" dirty="0" err="1"/>
              <a:t>인트로</a:t>
            </a:r>
            <a:r>
              <a:rPr lang="ko-KR" altLang="en-US" dirty="0"/>
              <a:t> 엔딩 컷 신 활용</a:t>
            </a:r>
            <a:endParaRPr lang="en-US" altLang="ko-KR" dirty="0"/>
          </a:p>
          <a:p>
            <a:r>
              <a:rPr lang="ko-KR" altLang="en-US" dirty="0"/>
              <a:t>게임 플레이 중 사용하는 캐릭터 스킬에 대한 화려한 스킬 애니메이션</a:t>
            </a:r>
            <a:endParaRPr lang="en-US" altLang="ko-KR" dirty="0"/>
          </a:p>
          <a:p>
            <a:r>
              <a:rPr lang="ko-KR" altLang="en-US" dirty="0"/>
              <a:t>스토리 진행에 따라 달라지는 화면 분위기 연출</a:t>
            </a:r>
            <a:endParaRPr lang="en-US" altLang="ko-KR" dirty="0"/>
          </a:p>
          <a:p>
            <a:r>
              <a:rPr lang="ko-KR" altLang="en-US" dirty="0"/>
              <a:t>스토리에 따라 나뉘는 던전 컨셉과 스테이지 구분</a:t>
            </a:r>
            <a:endParaRPr lang="en-US" altLang="ko-KR" dirty="0"/>
          </a:p>
          <a:p>
            <a:r>
              <a:rPr lang="ko-KR" altLang="en-US" dirty="0"/>
              <a:t>유저 캐릭터와 일반</a:t>
            </a:r>
            <a:r>
              <a:rPr lang="en-US" altLang="ko-KR" dirty="0"/>
              <a:t> NPC</a:t>
            </a:r>
            <a:r>
              <a:rPr lang="ko-KR" altLang="en-US" dirty="0"/>
              <a:t>간의 대화를 통한 게임 분위기 전달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954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요소 선택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28</a:t>
            </a:fld>
            <a:endParaRPr lang="ko-KR" altLang="en-US"/>
          </a:p>
        </p:txBody>
      </p:sp>
      <p:graphicFrame>
        <p:nvGraphicFramePr>
          <p:cNvPr id="134" name="표 134">
            <a:extLst>
              <a:ext uri="{FF2B5EF4-FFF2-40B4-BE49-F238E27FC236}">
                <a16:creationId xmlns:a16="http://schemas.microsoft.com/office/drawing/2014/main" id="{2A5B5753-652D-4644-BF31-A66DEFAB2DC0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627378206"/>
              </p:ext>
            </p:extLst>
          </p:nvPr>
        </p:nvGraphicFramePr>
        <p:xfrm>
          <a:off x="499507" y="806416"/>
          <a:ext cx="11266011" cy="5674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697">
                  <a:extLst>
                    <a:ext uri="{9D8B030D-6E8A-4147-A177-3AD203B41FA5}">
                      <a16:colId xmlns:a16="http://schemas.microsoft.com/office/drawing/2014/main" val="3803578419"/>
                    </a:ext>
                  </a:extLst>
                </a:gridCol>
                <a:gridCol w="4350854">
                  <a:extLst>
                    <a:ext uri="{9D8B030D-6E8A-4147-A177-3AD203B41FA5}">
                      <a16:colId xmlns:a16="http://schemas.microsoft.com/office/drawing/2014/main" val="895830323"/>
                    </a:ext>
                  </a:extLst>
                </a:gridCol>
                <a:gridCol w="5606460">
                  <a:extLst>
                    <a:ext uri="{9D8B030D-6E8A-4147-A177-3AD203B41FA5}">
                      <a16:colId xmlns:a16="http://schemas.microsoft.com/office/drawing/2014/main" val="2796248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상용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04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상호작용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안내 문구에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스토리를 설명하지 않아도 게임의 세계관과 스토리를 유추할 수 있도록 문장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스토리에 몰입감을 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세계관이 다른 단어를 배제해 이질감이 들지 않도록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1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일러스트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+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 스토리텔링 요소로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웹툰 형태의 만화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컷 신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빠르게 읽을 수 있으며 영상에 비해 적은 비용으로 스토리를 전달할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텍스트와 이미지의 단점을 서로 보완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화면으로 전달할 수 있는 정보의 양이 많음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구체적이 상황 설명이 부족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구체적인 묘사가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한 화면에 표시할 수 있는 텍스트의 양이 제한적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02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주변 소리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효과음 연출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 모션에서 캐릭터의 육성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몬스터 등장 시 특유의 소리 등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소리 또한 게임 몰입 요소의 일부분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적절한 사운드 배치로 액션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스토리에 몰입감을 극대화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9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인 게임 배경화면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초기에 밝고 활발한 분위기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 진행하며 음산하고 황폐한 분위기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진행 상황을 유저가 직접 찾아보지 않아도 화면으로 짐작할 수 있도록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스토리와 연관성 없는 그래픽 연출은 몰입을 방해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110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진동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화면 떨림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특수효과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스토리의 긴장감을 극대화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캐릭터에게 오는 충격 또는 스토리의 충격적인 부분을 진동을 통해 현신의 유저에게 간접적으로 체험하게 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콘솔 기기의 차별점을 활용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간접적인 영향을 통해 게임의 몰입감을 증진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플레이에 강한 피드백을 줄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유저와 게임이 상호 작용한다는 느낌을 줄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598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56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추가 리소스 다운로드 </a:t>
            </a:r>
            <a:r>
              <a:rPr lang="en-US" altLang="ko-KR" dirty="0"/>
              <a:t>&amp; </a:t>
            </a:r>
            <a:r>
              <a:rPr lang="ko-KR" altLang="en-US" dirty="0"/>
              <a:t>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추가 리소스 다운로드 중에 웹툰 형식의 만화를 출력</a:t>
            </a:r>
            <a:endParaRPr lang="en-US" altLang="ko-KR" dirty="0"/>
          </a:p>
          <a:p>
            <a:pPr lvl="1"/>
            <a:r>
              <a:rPr lang="ko-KR" altLang="en-US" dirty="0"/>
              <a:t>본격적인 게임 시작 전</a:t>
            </a:r>
            <a:r>
              <a:rPr lang="en-US" altLang="ko-KR" dirty="0"/>
              <a:t>, </a:t>
            </a:r>
            <a:r>
              <a:rPr lang="ko-KR" altLang="en-US" dirty="0"/>
              <a:t>해당 게임에 대한 간략한 스토리 이해를 통해 튜토리얼의 </a:t>
            </a:r>
            <a:r>
              <a:rPr lang="ko-KR" altLang="en-US" dirty="0" err="1"/>
              <a:t>몰입감</a:t>
            </a:r>
            <a:r>
              <a:rPr lang="ko-KR" altLang="en-US" dirty="0"/>
              <a:t> 증진</a:t>
            </a:r>
            <a:endParaRPr lang="en-US" altLang="ko-KR" dirty="0"/>
          </a:p>
          <a:p>
            <a:r>
              <a:rPr lang="ko-KR" altLang="en-US" dirty="0"/>
              <a:t>로딩 중간에 스토리 또는 추가 팁 등을 만화를 통해 출력</a:t>
            </a:r>
            <a:endParaRPr lang="en-US" altLang="ko-KR" dirty="0"/>
          </a:p>
          <a:p>
            <a:pPr lvl="1"/>
            <a:r>
              <a:rPr lang="ko-KR" altLang="en-US" dirty="0"/>
              <a:t>유저가 게임 플레이하는 시간에 낭비되는 시간을 최소화</a:t>
            </a:r>
            <a:endParaRPr lang="en-US" altLang="ko-KR" dirty="0"/>
          </a:p>
          <a:p>
            <a:pPr lvl="1"/>
            <a:r>
              <a:rPr lang="ko-KR" altLang="en-US" dirty="0"/>
              <a:t>로딩 중에도 게임을 플레이하고 있다는 느낌을 받도록</a:t>
            </a:r>
            <a:endParaRPr lang="en-US" altLang="ko-KR" dirty="0"/>
          </a:p>
          <a:p>
            <a:r>
              <a:rPr lang="ko-KR" altLang="en-US" dirty="0"/>
              <a:t>던전 진입 중 또는 </a:t>
            </a:r>
            <a:r>
              <a:rPr lang="en-US" altLang="ko-KR" dirty="0"/>
              <a:t>PVP </a:t>
            </a:r>
            <a:r>
              <a:rPr lang="ko-KR" altLang="en-US" dirty="0"/>
              <a:t>대기 중 해당 컨텐츠의 팁 또는 연관 스토리를 출력</a:t>
            </a:r>
            <a:endParaRPr lang="en-US" altLang="ko-KR" dirty="0"/>
          </a:p>
          <a:p>
            <a:pPr lvl="1"/>
            <a:r>
              <a:rPr lang="ko-KR" altLang="en-US" dirty="0"/>
              <a:t>유저가 해당 컨텐츠에 몰입하고 즐길 수 있는 당위성 제공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43727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C67D57-6491-4BED-BAFA-ED8D0F3EB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14588"/>
              </p:ext>
            </p:extLst>
          </p:nvPr>
        </p:nvGraphicFramePr>
        <p:xfrm>
          <a:off x="5882696" y="1796861"/>
          <a:ext cx="5969559" cy="164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625">
                  <a:extLst>
                    <a:ext uri="{9D8B030D-6E8A-4147-A177-3AD203B41FA5}">
                      <a16:colId xmlns:a16="http://schemas.microsoft.com/office/drawing/2014/main" val="3149119418"/>
                    </a:ext>
                  </a:extLst>
                </a:gridCol>
                <a:gridCol w="2980847">
                  <a:extLst>
                    <a:ext uri="{9D8B030D-6E8A-4147-A177-3AD203B41FA5}">
                      <a16:colId xmlns:a16="http://schemas.microsoft.com/office/drawing/2014/main" val="4001384410"/>
                    </a:ext>
                  </a:extLst>
                </a:gridCol>
                <a:gridCol w="1198504">
                  <a:extLst>
                    <a:ext uri="{9D8B030D-6E8A-4147-A177-3AD203B41FA5}">
                      <a16:colId xmlns:a16="http://schemas.microsoft.com/office/drawing/2014/main" val="1630289604"/>
                    </a:ext>
                  </a:extLst>
                </a:gridCol>
                <a:gridCol w="868583">
                  <a:extLst>
                    <a:ext uri="{9D8B030D-6E8A-4147-A177-3AD203B41FA5}">
                      <a16:colId xmlns:a16="http://schemas.microsoft.com/office/drawing/2014/main" val="3913223206"/>
                    </a:ext>
                  </a:extLst>
                </a:gridCol>
              </a:tblGrid>
              <a:tr h="307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핵 앤 슬래시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탑 뷰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플랫폼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312101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타겟 유저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조작을 선호하는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유저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짧은 시간에 즐길 수 있는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게임 찾는 유저</a:t>
                      </a: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51492"/>
                  </a:ext>
                </a:extLst>
              </a:tr>
              <a:tr h="3032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수동 조작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캐주얼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차별화된 스킬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권장 사양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중간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036983"/>
                  </a:ext>
                </a:extLst>
              </a:tr>
              <a:tr h="2249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</a:p>
                  </a:txBody>
                  <a:tcPr marL="103901" marR="103901" marT="51951" marB="519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제스처활용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육성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던전 공략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무기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도전 과제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유저간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PVP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03436" marR="103436" marT="51718" marB="517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3724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2C5AC64-75B5-42D1-9A7C-EA36708653A1}"/>
              </a:ext>
            </a:extLst>
          </p:cNvPr>
          <p:cNvGrpSpPr/>
          <p:nvPr/>
        </p:nvGrpSpPr>
        <p:grpSpPr>
          <a:xfrm>
            <a:off x="437326" y="1275803"/>
            <a:ext cx="5149588" cy="2726053"/>
            <a:chOff x="3521206" y="1421664"/>
            <a:chExt cx="5149588" cy="27260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4DD9F2-7DD1-457D-92E9-79BA22967813}"/>
                </a:ext>
              </a:extLst>
            </p:cNvPr>
            <p:cNvGrpSpPr/>
            <p:nvPr/>
          </p:nvGrpSpPr>
          <p:grpSpPr>
            <a:xfrm>
              <a:off x="3521206" y="1421664"/>
              <a:ext cx="5149588" cy="2726053"/>
              <a:chOff x="5292270" y="969080"/>
              <a:chExt cx="5149588" cy="2726053"/>
            </a:xfrm>
          </p:grpSpPr>
          <p:pic>
            <p:nvPicPr>
              <p:cNvPr id="29" name="Picture 2" descr="7.png">
                <a:extLst>
                  <a:ext uri="{FF2B5EF4-FFF2-40B4-BE49-F238E27FC236}">
                    <a16:creationId xmlns:a16="http://schemas.microsoft.com/office/drawing/2014/main" id="{990CDF5A-16A5-458E-8E7D-90EFD34A2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7.png">
                <a:extLst>
                  <a:ext uri="{FF2B5EF4-FFF2-40B4-BE49-F238E27FC236}">
                    <a16:creationId xmlns:a16="http://schemas.microsoft.com/office/drawing/2014/main" id="{A1DCDCA3-1E6A-43D4-A791-A86DF5F4F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8" descr="관련 이미지">
              <a:extLst>
                <a:ext uri="{FF2B5EF4-FFF2-40B4-BE49-F238E27FC236}">
                  <a16:creationId xmlns:a16="http://schemas.microsoft.com/office/drawing/2014/main" id="{52E816E1-36AF-45FA-B645-5D22B2F30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7688858" y="3290805"/>
              <a:ext cx="749048" cy="691849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관련 이미지">
              <a:extLst>
                <a:ext uri="{FF2B5EF4-FFF2-40B4-BE49-F238E27FC236}">
                  <a16:creationId xmlns:a16="http://schemas.microsoft.com/office/drawing/2014/main" id="{6333CC5D-4F41-4A1C-8E39-337C728E58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3787871" y="3361950"/>
              <a:ext cx="491804" cy="51950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구름 9">
              <a:extLst>
                <a:ext uri="{FF2B5EF4-FFF2-40B4-BE49-F238E27FC236}">
                  <a16:creationId xmlns:a16="http://schemas.microsoft.com/office/drawing/2014/main" id="{EC8F64AE-16BF-4BF9-AE95-676B0F784292}"/>
                </a:ext>
              </a:extLst>
            </p:cNvPr>
            <p:cNvSpPr/>
            <p:nvPr/>
          </p:nvSpPr>
          <p:spPr>
            <a:xfrm rot="11330651" flipV="1">
              <a:off x="5523564" y="3152404"/>
              <a:ext cx="441960" cy="105050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0FD3BE0-4A62-4EA4-B2E7-26B8AF9FAFF7}"/>
                </a:ext>
              </a:extLst>
            </p:cNvPr>
            <p:cNvSpPr/>
            <p:nvPr/>
          </p:nvSpPr>
          <p:spPr>
            <a:xfrm>
              <a:off x="6386824" y="3034664"/>
              <a:ext cx="67545" cy="675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E1CFDD4-60E4-45EB-9D86-0485BF43E3AF}"/>
                </a:ext>
              </a:extLst>
            </p:cNvPr>
            <p:cNvGrpSpPr/>
            <p:nvPr/>
          </p:nvGrpSpPr>
          <p:grpSpPr>
            <a:xfrm>
              <a:off x="5426034" y="3759274"/>
              <a:ext cx="1372288" cy="354918"/>
              <a:chOff x="5426034" y="3656785"/>
              <a:chExt cx="1372288" cy="354918"/>
            </a:xfrm>
          </p:grpSpPr>
          <p:pic>
            <p:nvPicPr>
              <p:cNvPr id="26" name="Picture 14" descr="룬 .png에 대한 이미지 검색결과">
                <a:extLst>
                  <a:ext uri="{FF2B5EF4-FFF2-40B4-BE49-F238E27FC236}">
                    <a16:creationId xmlns:a16="http://schemas.microsoft.com/office/drawing/2014/main" id="{6163FE55-6804-4504-AE13-643CFAC43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6" descr="룬 .png에 대한 이미지 검색결과">
                <a:extLst>
                  <a:ext uri="{FF2B5EF4-FFF2-40B4-BE49-F238E27FC236}">
                    <a16:creationId xmlns:a16="http://schemas.microsoft.com/office/drawing/2014/main" id="{D1B63693-4AA3-4DBD-B2DC-75822149C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8" descr="룬 .png에 대한 이미지 검색결과">
                <a:extLst>
                  <a:ext uri="{FF2B5EF4-FFF2-40B4-BE49-F238E27FC236}">
                    <a16:creationId xmlns:a16="http://schemas.microsoft.com/office/drawing/2014/main" id="{1B258961-2E50-4739-A15B-3A298218DC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0" descr="룬 .png에 대한 이미지 검색결과">
              <a:extLst>
                <a:ext uri="{FF2B5EF4-FFF2-40B4-BE49-F238E27FC236}">
                  <a16:creationId xmlns:a16="http://schemas.microsoft.com/office/drawing/2014/main" id="{5B45A3BC-FD57-4C9A-95D6-4F578EB0C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5279" y="3152720"/>
              <a:ext cx="552559" cy="552559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0957270-5045-45F2-A3A9-9CE1FE7CD0DB}"/>
                </a:ext>
              </a:extLst>
            </p:cNvPr>
            <p:cNvGrpSpPr/>
            <p:nvPr/>
          </p:nvGrpSpPr>
          <p:grpSpPr>
            <a:xfrm>
              <a:off x="5819665" y="2531103"/>
              <a:ext cx="552559" cy="80816"/>
              <a:chOff x="2408560" y="2703874"/>
              <a:chExt cx="552559" cy="8081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83CCDF9-2E26-4C3A-89C9-74593A11B360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475372D-7BB2-4CBC-9F0E-E9E920E25113}"/>
                  </a:ext>
                </a:extLst>
              </p:cNvPr>
              <p:cNvCxnSpPr>
                <a:stCxn id="22" idx="0"/>
                <a:endCxn id="22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47497C5-A609-4916-84DC-AF9DA73C15F1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56E84AC-9066-4186-B3BB-3FD13BA3F278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AC0BA65-B8BF-4B0E-89A9-19B5875B19F0}"/>
                </a:ext>
              </a:extLst>
            </p:cNvPr>
            <p:cNvGrpSpPr/>
            <p:nvPr/>
          </p:nvGrpSpPr>
          <p:grpSpPr>
            <a:xfrm>
              <a:off x="8353425" y="1489342"/>
              <a:ext cx="243538" cy="243538"/>
              <a:chOff x="9074944" y="1004887"/>
              <a:chExt cx="243538" cy="24353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D4DB49A-5B8D-43DB-B5F9-4D69E43B44A0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75ECCC4-0C84-4018-86B0-7DBA3AF215D1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D11C6E03-46A0-41D1-B940-7ABF237CC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5C274969-E51C-4EFF-8E78-B0C3E88EF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BC7B725E-BF12-41B9-A6FB-0AB80B97202D}"/>
                </a:ext>
              </a:extLst>
            </p:cNvPr>
            <p:cNvSpPr/>
            <p:nvPr/>
          </p:nvSpPr>
          <p:spPr>
            <a:xfrm rot="8100000">
              <a:off x="5677037" y="2634834"/>
              <a:ext cx="818873" cy="81887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E04888-0C6A-4D1E-A4A9-2FD3DDAC6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5819666" y="2708598"/>
              <a:ext cx="552559" cy="54171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9FB6FCB-7B39-46A3-9CFD-89632DEA947B}"/>
              </a:ext>
            </a:extLst>
          </p:cNvPr>
          <p:cNvSpPr txBox="1"/>
          <p:nvPr/>
        </p:nvSpPr>
        <p:spPr>
          <a:xfrm>
            <a:off x="717631" y="81498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간략한 소개 </a:t>
            </a:r>
            <a:r>
              <a:rPr lang="en-US" altLang="ko-KR" dirty="0"/>
              <a:t>/ </a:t>
            </a:r>
            <a:r>
              <a:rPr lang="ko-KR" altLang="en-US" dirty="0"/>
              <a:t>기획 의도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406B36-1E90-43A4-AD1C-22C9316409BA}"/>
              </a:ext>
            </a:extLst>
          </p:cNvPr>
          <p:cNvGrpSpPr/>
          <p:nvPr/>
        </p:nvGrpSpPr>
        <p:grpSpPr>
          <a:xfrm>
            <a:off x="415884" y="4131255"/>
            <a:ext cx="3236730" cy="2131928"/>
            <a:chOff x="2473194" y="1481306"/>
            <a:chExt cx="2998627" cy="1947693"/>
          </a:xfrm>
        </p:grpSpPr>
        <p:pic>
          <p:nvPicPr>
            <p:cNvPr id="33" name="그림 3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321A659-665B-4220-B17D-A2D786628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86" t="3057" r="6574" b="30947"/>
            <a:stretch/>
          </p:blipFill>
          <p:spPr>
            <a:xfrm>
              <a:off x="2473194" y="1481306"/>
              <a:ext cx="2998627" cy="1947693"/>
            </a:xfrm>
            <a:prstGeom prst="rect">
              <a:avLst/>
            </a:prstGeom>
          </p:spPr>
        </p:pic>
        <p:pic>
          <p:nvPicPr>
            <p:cNvPr id="34" name="그림 3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39790D6-590D-4DAB-969D-F1688A9AC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42" t="85741" r="38325" b="4481"/>
            <a:stretch/>
          </p:blipFill>
          <p:spPr>
            <a:xfrm>
              <a:off x="4296941" y="1900208"/>
              <a:ext cx="1026367" cy="299938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73D6DB-07DA-4407-9DBF-2053F3BEEAE4}"/>
              </a:ext>
            </a:extLst>
          </p:cNvPr>
          <p:cNvSpPr/>
          <p:nvPr/>
        </p:nvSpPr>
        <p:spPr>
          <a:xfrm>
            <a:off x="415884" y="4477215"/>
            <a:ext cx="989250" cy="1773268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4" descr="관련 이미지">
            <a:extLst>
              <a:ext uri="{FF2B5EF4-FFF2-40B4-BE49-F238E27FC236}">
                <a16:creationId xmlns:a16="http://schemas.microsoft.com/office/drawing/2014/main" id="{D778D286-8C63-4CEA-872A-2196853C2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614" y="4133830"/>
            <a:ext cx="2855684" cy="22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2EA4E62-A5CD-4884-BFA0-DD91D3C6602C}"/>
              </a:ext>
            </a:extLst>
          </p:cNvPr>
          <p:cNvSpPr/>
          <p:nvPr/>
        </p:nvSpPr>
        <p:spPr>
          <a:xfrm>
            <a:off x="3749677" y="4574366"/>
            <a:ext cx="602685" cy="1773268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16670242-F46C-4125-AC60-47E3F6973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30182"/>
              </p:ext>
            </p:extLst>
          </p:nvPr>
        </p:nvGraphicFramePr>
        <p:xfrm>
          <a:off x="6605362" y="4312081"/>
          <a:ext cx="5246894" cy="1951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520">
                  <a:extLst>
                    <a:ext uri="{9D8B030D-6E8A-4147-A177-3AD203B41FA5}">
                      <a16:colId xmlns:a16="http://schemas.microsoft.com/office/drawing/2014/main" val="1920522340"/>
                    </a:ext>
                  </a:extLst>
                </a:gridCol>
                <a:gridCol w="3800374">
                  <a:extLst>
                    <a:ext uri="{9D8B030D-6E8A-4147-A177-3AD203B41FA5}">
                      <a16:colId xmlns:a16="http://schemas.microsoft.com/office/drawing/2014/main" val="2669768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346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타겟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~20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 액션과 전력을 중요시하는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8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보스를 처치하며 얻는 성취감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희귀 아이템을 수집하는 욕구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8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수동 전투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스킬 사용 조건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시너지 효과를 활용한 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플레이 타임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좁은 맵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09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139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튜토리얼 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</a:t>
            </a:r>
            <a:endParaRPr lang="en-US" altLang="ko-KR" dirty="0"/>
          </a:p>
          <a:p>
            <a:pPr lvl="1"/>
            <a:r>
              <a:rPr lang="ko-KR" altLang="en-US" dirty="0"/>
              <a:t>게임 속 세계관과 연관된 캐릭터의 설정과 특징을 간략한 스토리를 활용해 설명</a:t>
            </a:r>
            <a:endParaRPr lang="en-US" altLang="ko-KR" dirty="0"/>
          </a:p>
          <a:p>
            <a:pPr lvl="2"/>
            <a:r>
              <a:rPr lang="ko-KR" altLang="en-US" dirty="0"/>
              <a:t>이후 유저가 하게 될 </a:t>
            </a:r>
            <a:r>
              <a:rPr lang="ko-KR" altLang="en-US" dirty="0" err="1"/>
              <a:t>튜토리얼에서의</a:t>
            </a:r>
            <a:r>
              <a:rPr lang="ko-KR" altLang="en-US" dirty="0"/>
              <a:t> 행동에 당위성을 미리 부여</a:t>
            </a:r>
            <a:endParaRPr lang="en-US" altLang="ko-KR" dirty="0"/>
          </a:p>
          <a:p>
            <a:r>
              <a:rPr lang="ko-KR" altLang="en-US" dirty="0"/>
              <a:t>중</a:t>
            </a:r>
            <a:endParaRPr lang="en-US" altLang="ko-KR" dirty="0"/>
          </a:p>
          <a:p>
            <a:pPr lvl="1"/>
            <a:r>
              <a:rPr lang="ko-KR" altLang="en-US" dirty="0"/>
              <a:t>가장 핵심 요소인 전투에 대해 유저가 익힐 수 있도록 안내</a:t>
            </a:r>
            <a:endParaRPr lang="en-US" altLang="ko-KR" dirty="0"/>
          </a:p>
          <a:p>
            <a:pPr lvl="2"/>
            <a:r>
              <a:rPr lang="ko-KR" altLang="en-US" dirty="0"/>
              <a:t>세계관 속에 유저가 소속되어 있다는 느낌을 주면서 게임에 대한 소속감을 가지도록 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후</a:t>
            </a:r>
            <a:endParaRPr lang="en-US" altLang="ko-KR" dirty="0"/>
          </a:p>
          <a:p>
            <a:pPr lvl="1"/>
            <a:r>
              <a:rPr lang="ko-KR" altLang="en-US" dirty="0"/>
              <a:t>이후 설명하지 않은 부가 컨텐츠에 대해 관련된 스토리의 간략한 내용을 </a:t>
            </a:r>
            <a:r>
              <a:rPr lang="en-US" altLang="ko-KR" dirty="0"/>
              <a:t>NPC</a:t>
            </a:r>
            <a:r>
              <a:rPr lang="ko-KR" altLang="en-US" dirty="0"/>
              <a:t>의 대사를 통해 전달</a:t>
            </a:r>
            <a:endParaRPr lang="en-US" altLang="ko-KR" dirty="0"/>
          </a:p>
          <a:p>
            <a:pPr lvl="2"/>
            <a:r>
              <a:rPr lang="ko-KR" altLang="en-US" dirty="0"/>
              <a:t>이후 유저가 하게 될 플레이에 대해 궁금증을 유발시키고 이후 컨텐츠를 도전하기 위해 육성을 시작하는 계기로 작용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346537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31BAE-3365-439D-BED3-442190C9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 플레이 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455A79-1A1E-4015-9323-3610F59B5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B4B53A-6217-4138-B342-90DEC61DD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던전 시작 전 해당 스토리의 간략한 내용을 만화로 연출</a:t>
            </a:r>
            <a:endParaRPr lang="en-US" altLang="ko-KR" dirty="0"/>
          </a:p>
          <a:p>
            <a:r>
              <a:rPr lang="ko-KR" altLang="en-US" dirty="0"/>
              <a:t>스킬 사용 시 해당 스킬 명을 캐릭터가 외치는 연출</a:t>
            </a:r>
            <a:endParaRPr lang="en-US" altLang="ko-KR" dirty="0"/>
          </a:p>
          <a:p>
            <a:pPr lvl="1"/>
            <a:r>
              <a:rPr lang="ko-KR" altLang="en-US" dirty="0"/>
              <a:t>강력한 스킬의 경우 화면을 가득 메우는 스킬 연출</a:t>
            </a:r>
            <a:endParaRPr lang="en-US" altLang="ko-KR" dirty="0"/>
          </a:p>
          <a:p>
            <a:r>
              <a:rPr lang="ko-KR" altLang="en-US" dirty="0"/>
              <a:t>유일한 플레이 중에 나오는 스토리 연출</a:t>
            </a:r>
            <a:endParaRPr lang="en-US" altLang="ko-KR" dirty="0"/>
          </a:p>
          <a:p>
            <a:r>
              <a:rPr lang="ko-KR" altLang="en-US" dirty="0"/>
              <a:t>던전 클리어 후 연관 스토리 만화 연출</a:t>
            </a:r>
            <a:endParaRPr lang="en-US" altLang="ko-KR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9A2331F-CA48-46F5-8A47-2E4A840B52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260147F-6B51-43D3-A0D5-B387FFC3C6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0E227D7-A6DA-4E57-8510-26A8F8AA4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145378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914F7-1A5A-426E-B9AF-DE86FB9A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4BC848-8E8B-494E-9253-5147FC645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8C5CF-AC59-4CC7-8438-BB176F8E0B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 스토리에서 자세하게 설명하지 못하는 내용을 캐릭터 정보</a:t>
            </a:r>
            <a:r>
              <a:rPr lang="en-US" altLang="ko-KR" dirty="0"/>
              <a:t>, </a:t>
            </a:r>
            <a:r>
              <a:rPr lang="ko-KR" altLang="en-US" dirty="0"/>
              <a:t>아이템 정보를 통해 전달</a:t>
            </a:r>
            <a:endParaRPr lang="en-US" altLang="ko-KR" dirty="0"/>
          </a:p>
          <a:p>
            <a:pPr lvl="1"/>
            <a:r>
              <a:rPr lang="ko-KR" altLang="en-US" dirty="0"/>
              <a:t>메인 스토리에 추가되는 부가 스토리</a:t>
            </a:r>
            <a:endParaRPr lang="en-US" altLang="ko-KR" dirty="0"/>
          </a:p>
          <a:p>
            <a:pPr lvl="1"/>
            <a:r>
              <a:rPr lang="ko-KR" altLang="en-US" dirty="0"/>
              <a:t>스토리에 따른 캐릭터 간의 관계</a:t>
            </a:r>
            <a:r>
              <a:rPr lang="en-US" altLang="ko-KR" dirty="0"/>
              <a:t>, </a:t>
            </a:r>
            <a:r>
              <a:rPr lang="ko-KR" altLang="en-US" dirty="0"/>
              <a:t>서로 적대적 또는 우호적 임을 묘사</a:t>
            </a:r>
            <a:endParaRPr lang="en-US" altLang="ko-KR" dirty="0"/>
          </a:p>
          <a:p>
            <a:pPr lvl="2"/>
            <a:r>
              <a:rPr lang="ko-KR" altLang="en-US" dirty="0"/>
              <a:t>캐릭터를 더욱 입체적으로 묘사할 수 있는 방법</a:t>
            </a:r>
            <a:endParaRPr lang="en-US" altLang="ko-KR" dirty="0"/>
          </a:p>
          <a:p>
            <a:pPr lvl="2"/>
            <a:r>
              <a:rPr lang="ko-KR" altLang="en-US" dirty="0"/>
              <a:t>캐릭터의 컨셉과 연관된 스토리를 통해 유저의 스토리 몰입도를 증가 시킴</a:t>
            </a:r>
            <a:endParaRPr lang="en-US" altLang="ko-KR" dirty="0"/>
          </a:p>
          <a:p>
            <a:pPr lvl="1"/>
            <a:r>
              <a:rPr lang="ko-KR" altLang="en-US" dirty="0"/>
              <a:t>아이템에 얽힌 스토리 설명</a:t>
            </a:r>
            <a:endParaRPr lang="en-US" altLang="ko-KR" dirty="0"/>
          </a:p>
          <a:p>
            <a:pPr lvl="2"/>
            <a:r>
              <a:rPr lang="ko-KR" altLang="en-US" dirty="0"/>
              <a:t>메인 스토리에 영향을 줬던 과거 전설과 비슷한 내용의 스토리를 아이템과 결합시킴</a:t>
            </a:r>
            <a:endParaRPr lang="en-US" altLang="ko-KR" dirty="0"/>
          </a:p>
          <a:p>
            <a:pPr lvl="2"/>
            <a:r>
              <a:rPr lang="ko-KR" altLang="en-US" dirty="0"/>
              <a:t>스토리에 관심 있는 유저의 경우 새롭게 즐길 수 있는 컨텐츠로 승화</a:t>
            </a:r>
            <a:endParaRPr lang="en-US" altLang="ko-KR" dirty="0"/>
          </a:p>
          <a:p>
            <a:pPr lvl="2"/>
            <a:r>
              <a:rPr lang="ko-KR" altLang="en-US" dirty="0"/>
              <a:t>아이템의 희귀도와 능력을 이해하는 방법으로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96C0F09-2A49-432A-BC86-FA783D8BB7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823F578-7FA9-404C-93E8-524E03F4FD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06648B-4A92-40A3-9843-BD52878DDA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93546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BB5BF-1C72-4839-92FD-4A316802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34759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부가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3BDA09-6B85-4916-B725-A9C9A0E5A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D786C-963A-45BA-A9CF-C623FA7B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 스토리를 진행하는 것 만으로 스토리를 </a:t>
            </a:r>
            <a:r>
              <a:rPr lang="en-US" altLang="ko-KR" dirty="0"/>
              <a:t>100% </a:t>
            </a:r>
            <a:r>
              <a:rPr lang="ko-KR" altLang="en-US" dirty="0"/>
              <a:t>전달하기에는 무리가 있음</a:t>
            </a:r>
            <a:endParaRPr lang="en-US" altLang="ko-KR" dirty="0"/>
          </a:p>
          <a:p>
            <a:r>
              <a:rPr lang="ko-KR" altLang="en-US" dirty="0"/>
              <a:t>상인</a:t>
            </a:r>
            <a:r>
              <a:rPr lang="en-US" altLang="ko-KR" dirty="0"/>
              <a:t>, </a:t>
            </a:r>
            <a:r>
              <a:rPr lang="ko-KR" altLang="en-US" dirty="0"/>
              <a:t>대장장이 등 기본 </a:t>
            </a:r>
            <a:r>
              <a:rPr lang="en-US" altLang="ko-KR" dirty="0"/>
              <a:t>NPC</a:t>
            </a:r>
            <a:r>
              <a:rPr lang="ko-KR" altLang="en-US" dirty="0"/>
              <a:t>와 대화를 통해 해당 세계관 설정을 알 수 있도록 함</a:t>
            </a:r>
            <a:endParaRPr lang="en-US" altLang="ko-KR" dirty="0"/>
          </a:p>
          <a:p>
            <a:r>
              <a:rPr lang="ko-KR" altLang="en-US" dirty="0"/>
              <a:t>컨텐츠 제목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캐릭터</a:t>
            </a:r>
            <a:r>
              <a:rPr lang="en-US" altLang="ko-KR" dirty="0"/>
              <a:t>, </a:t>
            </a:r>
            <a:r>
              <a:rPr lang="ko-KR" altLang="en-US" dirty="0"/>
              <a:t>무기 등 이름을 세계관 설정에 맞게 작명</a:t>
            </a:r>
            <a:endParaRPr lang="en-US" altLang="ko-KR" dirty="0"/>
          </a:p>
          <a:p>
            <a:r>
              <a:rPr lang="ko-KR" altLang="en-US" dirty="0"/>
              <a:t>스토리 진행 정도에 따라 배경의 연출을 변경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ko-KR" altLang="en-US" dirty="0" err="1"/>
              <a:t>를</a:t>
            </a:r>
            <a:r>
              <a:rPr lang="ko-KR" altLang="en-US" dirty="0"/>
              <a:t> 스토리</a:t>
            </a:r>
            <a:endParaRPr lang="en-US" altLang="ko-KR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07364FB-D59B-4B5F-9EDF-AA51AB1E23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FC510BC-F025-41CF-92F6-AF5620D04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FB651E4-ACAE-471D-80BF-DB7A5877117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90676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89018-5C34-4862-B8EB-208C8948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소리 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1E6863-669D-4194-982F-904A2D709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141918-4C13-4360-AE75-15A2004C9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38" y="1816800"/>
            <a:ext cx="11258550" cy="3796921"/>
          </a:xfrm>
        </p:spPr>
        <p:txBody>
          <a:bodyPr/>
          <a:lstStyle/>
          <a:p>
            <a:r>
              <a:rPr lang="en-US" altLang="ko-KR" dirty="0"/>
              <a:t>BGM</a:t>
            </a:r>
          </a:p>
          <a:p>
            <a:pPr lvl="1"/>
            <a:r>
              <a:rPr lang="ko-KR" altLang="en-US" dirty="0"/>
              <a:t>주변환경에 어울리는 음악 선택 </a:t>
            </a:r>
            <a:endParaRPr lang="en-US" altLang="ko-KR" dirty="0"/>
          </a:p>
          <a:p>
            <a:pPr lvl="1"/>
            <a:r>
              <a:rPr lang="ko-KR" altLang="en-US" dirty="0"/>
              <a:t>던전의 경우 긴장감을 주는 </a:t>
            </a:r>
            <a:r>
              <a:rPr lang="en-US" altLang="ko-KR" dirty="0"/>
              <a:t>‘</a:t>
            </a:r>
            <a:r>
              <a:rPr lang="ko-KR" altLang="en-US" dirty="0"/>
              <a:t>일렉트로닉</a:t>
            </a:r>
            <a:r>
              <a:rPr lang="en-US" altLang="ko-KR" dirty="0"/>
              <a:t>’</a:t>
            </a:r>
            <a:r>
              <a:rPr lang="ko-KR" altLang="en-US" dirty="0"/>
              <a:t> 음악</a:t>
            </a:r>
            <a:endParaRPr lang="en-US" altLang="ko-KR" dirty="0"/>
          </a:p>
          <a:p>
            <a:pPr lvl="1"/>
            <a:r>
              <a:rPr lang="ko-KR" altLang="en-US" dirty="0"/>
              <a:t>대기 화면의 경우 흥을 높이는 </a:t>
            </a:r>
            <a:r>
              <a:rPr lang="en-US" altLang="ko-KR" dirty="0"/>
              <a:t>‘</a:t>
            </a:r>
            <a:r>
              <a:rPr lang="ko-KR" altLang="en-US" dirty="0"/>
              <a:t>비트</a:t>
            </a:r>
            <a:r>
              <a:rPr lang="en-US" altLang="ko-KR" dirty="0"/>
              <a:t>’</a:t>
            </a:r>
            <a:r>
              <a:rPr lang="ko-KR" altLang="en-US" dirty="0"/>
              <a:t> 음악 또는 긴장감을 완화시키는 정적인 </a:t>
            </a:r>
            <a:r>
              <a:rPr lang="en-US" altLang="ko-KR" dirty="0"/>
              <a:t>‘</a:t>
            </a:r>
            <a:r>
              <a:rPr lang="ko-KR" altLang="en-US" dirty="0"/>
              <a:t>피아노 클래식</a:t>
            </a:r>
            <a:r>
              <a:rPr lang="en-US" altLang="ko-KR" dirty="0"/>
              <a:t>’</a:t>
            </a:r>
            <a:r>
              <a:rPr lang="ko-KR" altLang="en-US" dirty="0"/>
              <a:t> 음악</a:t>
            </a:r>
            <a:endParaRPr lang="en-US" altLang="ko-KR" dirty="0"/>
          </a:p>
          <a:p>
            <a:r>
              <a:rPr lang="ko-KR" altLang="en-US" dirty="0"/>
              <a:t>캐릭터 육성</a:t>
            </a:r>
            <a:endParaRPr lang="en-US" altLang="ko-KR" dirty="0"/>
          </a:p>
          <a:p>
            <a:pPr lvl="1"/>
            <a:r>
              <a:rPr lang="ko-KR" altLang="en-US" dirty="0"/>
              <a:t>공격 모션에서 기합</a:t>
            </a:r>
            <a:endParaRPr lang="en-US" altLang="ko-KR" dirty="0"/>
          </a:p>
          <a:p>
            <a:pPr lvl="1"/>
            <a:r>
              <a:rPr lang="ko-KR" altLang="en-US" dirty="0"/>
              <a:t>캐릭터에 따라 달라지는 목소리</a:t>
            </a:r>
            <a:endParaRPr lang="en-US" altLang="ko-KR" dirty="0"/>
          </a:p>
          <a:p>
            <a:r>
              <a:rPr lang="ko-KR" altLang="en-US" dirty="0"/>
              <a:t>몬스터 소리</a:t>
            </a:r>
            <a:endParaRPr lang="en-US" altLang="ko-KR" dirty="0"/>
          </a:p>
          <a:p>
            <a:pPr lvl="1"/>
            <a:r>
              <a:rPr lang="ko-KR" altLang="en-US" dirty="0"/>
              <a:t>괴수형 몬스터의 경우 해당 몬스터에 어울리는 동물소리</a:t>
            </a:r>
            <a:endParaRPr lang="en-US" altLang="ko-KR" dirty="0"/>
          </a:p>
          <a:p>
            <a:pPr lvl="1"/>
            <a:r>
              <a:rPr lang="ko-KR" altLang="en-US" dirty="0"/>
              <a:t>인간형 몬스터의 경우 성별에 따라 다른 기합소리</a:t>
            </a:r>
            <a:endParaRPr lang="en-US" altLang="ko-KR" dirty="0"/>
          </a:p>
          <a:p>
            <a:r>
              <a:rPr lang="ko-KR" altLang="en-US" dirty="0"/>
              <a:t>상호작용 소리</a:t>
            </a:r>
            <a:endParaRPr lang="en-US" altLang="ko-KR" dirty="0"/>
          </a:p>
          <a:p>
            <a:pPr lvl="1"/>
            <a:r>
              <a:rPr lang="ko-KR" altLang="en-US" dirty="0"/>
              <a:t>주변환경 </a:t>
            </a:r>
            <a:r>
              <a:rPr lang="en-US" altLang="ko-KR" dirty="0"/>
              <a:t>( </a:t>
            </a:r>
            <a:r>
              <a:rPr lang="ko-KR" altLang="en-US" dirty="0"/>
              <a:t>숲</a:t>
            </a:r>
            <a:r>
              <a:rPr lang="en-US" altLang="ko-KR" dirty="0"/>
              <a:t>, </a:t>
            </a:r>
            <a:r>
              <a:rPr lang="ko-KR" altLang="en-US" dirty="0"/>
              <a:t>마을</a:t>
            </a:r>
            <a:r>
              <a:rPr lang="en-US" altLang="ko-KR" dirty="0"/>
              <a:t>, </a:t>
            </a:r>
            <a:r>
              <a:rPr lang="ko-KR" altLang="en-US" dirty="0"/>
              <a:t>바다</a:t>
            </a:r>
            <a:r>
              <a:rPr lang="en-US" altLang="ko-KR" dirty="0"/>
              <a:t>, </a:t>
            </a:r>
            <a:r>
              <a:rPr lang="ko-KR" altLang="en-US" dirty="0"/>
              <a:t>집</a:t>
            </a:r>
            <a:r>
              <a:rPr lang="en-US" altLang="ko-KR" dirty="0"/>
              <a:t>)</a:t>
            </a:r>
            <a:r>
              <a:rPr lang="ko-KR" altLang="en-US" dirty="0"/>
              <a:t>을 연상할 수 있는 분위기에 맞는 소리 연출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) </a:t>
            </a:r>
            <a:r>
              <a:rPr lang="ko-KR" altLang="en-US" dirty="0"/>
              <a:t>바다 </a:t>
            </a:r>
            <a:r>
              <a:rPr lang="en-US" altLang="ko-KR" dirty="0"/>
              <a:t>– </a:t>
            </a:r>
            <a:r>
              <a:rPr lang="ko-KR" altLang="en-US" dirty="0"/>
              <a:t>갈매기 소리</a:t>
            </a:r>
            <a:r>
              <a:rPr lang="en-US" altLang="ko-KR" dirty="0"/>
              <a:t>, </a:t>
            </a:r>
            <a:r>
              <a:rPr lang="ko-KR" altLang="en-US" dirty="0"/>
              <a:t>숲 </a:t>
            </a:r>
            <a:r>
              <a:rPr lang="en-US" altLang="ko-KR" dirty="0"/>
              <a:t>– </a:t>
            </a:r>
            <a:r>
              <a:rPr lang="ko-KR" altLang="en-US" dirty="0"/>
              <a:t>바람소리 </a:t>
            </a:r>
            <a:r>
              <a:rPr lang="en-US" altLang="ko-KR" dirty="0"/>
              <a:t>OR </a:t>
            </a:r>
            <a:r>
              <a:rPr lang="ko-KR" altLang="en-US" dirty="0"/>
              <a:t>나뭇잎 소리 등</a:t>
            </a:r>
            <a:endParaRPr lang="en-US" altLang="ko-KR" dirty="0"/>
          </a:p>
          <a:p>
            <a:pPr lvl="1"/>
            <a:r>
              <a:rPr lang="ko-KR" altLang="en-US" dirty="0"/>
              <a:t>장소 이동에 따른 효과음 </a:t>
            </a:r>
            <a:r>
              <a:rPr lang="en-US" altLang="ko-KR" dirty="0"/>
              <a:t>( </a:t>
            </a:r>
            <a:r>
              <a:rPr lang="ko-KR" altLang="en-US" dirty="0"/>
              <a:t>발자국 소리</a:t>
            </a:r>
            <a:r>
              <a:rPr lang="en-US" altLang="ko-KR" dirty="0"/>
              <a:t>, </a:t>
            </a:r>
            <a:r>
              <a:rPr lang="ko-KR" altLang="en-US" dirty="0"/>
              <a:t>나무 쓸리는 소리</a:t>
            </a:r>
            <a:r>
              <a:rPr lang="en-US" altLang="ko-KR" dirty="0"/>
              <a:t>, </a:t>
            </a:r>
            <a:r>
              <a:rPr lang="ko-KR" altLang="en-US" dirty="0"/>
              <a:t>물 거는 소리</a:t>
            </a:r>
            <a:r>
              <a:rPr lang="en-US" altLang="ko-KR" dirty="0"/>
              <a:t>, </a:t>
            </a:r>
            <a:r>
              <a:rPr lang="ko-KR" altLang="en-US" dirty="0"/>
              <a:t>문 여는 소리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976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89DF3-5B01-460D-B991-8F7EC29C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진동 </a:t>
            </a:r>
            <a:r>
              <a:rPr lang="en-US" altLang="ko-KR" dirty="0"/>
              <a:t>/ </a:t>
            </a:r>
            <a:r>
              <a:rPr lang="ko-KR" altLang="en-US" dirty="0"/>
              <a:t>화면 떨림 특수 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CE0EE5-1973-4AD3-86B9-4FDA37934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F04A95-2E71-4356-AFDA-6A82CD64D7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진동을 통해 게임 속 상황을 현신의 유저에게 간접적으로 전달</a:t>
            </a:r>
            <a:endParaRPr lang="en-US" altLang="ko-KR" dirty="0"/>
          </a:p>
          <a:p>
            <a:pPr lvl="1"/>
            <a:r>
              <a:rPr lang="ko-KR" altLang="en-US" dirty="0"/>
              <a:t>화면의 이펙트 연출만으로 유저의 몰입을 끌어내기 </a:t>
            </a:r>
            <a:r>
              <a:rPr lang="ko-KR" altLang="en-US" dirty="0" err="1"/>
              <a:t>힘듬</a:t>
            </a:r>
            <a:endParaRPr lang="en-US" altLang="ko-KR" dirty="0"/>
          </a:p>
          <a:p>
            <a:pPr lvl="1"/>
            <a:r>
              <a:rPr lang="ko-KR" altLang="en-US" dirty="0"/>
              <a:t>강력한 데미지를 입던가 주는 경우 진동으로 해당 공격의 피해 정도를 </a:t>
            </a:r>
            <a:r>
              <a:rPr lang="en-US" altLang="ko-KR" dirty="0"/>
              <a:t>UI</a:t>
            </a:r>
            <a:r>
              <a:rPr lang="ko-KR" altLang="en-US" dirty="0"/>
              <a:t>와 함께 전달</a:t>
            </a:r>
            <a:endParaRPr lang="en-US" altLang="ko-KR" dirty="0"/>
          </a:p>
          <a:p>
            <a:r>
              <a:rPr lang="ko-KR" altLang="en-US" dirty="0"/>
              <a:t>화면 떨림을 통해 화면의 액션</a:t>
            </a:r>
            <a:r>
              <a:rPr lang="en-US" altLang="ko-KR" dirty="0"/>
              <a:t>, </a:t>
            </a:r>
            <a:r>
              <a:rPr lang="ko-KR" altLang="en-US" dirty="0"/>
              <a:t>스토리 연출에 역동성을 부여</a:t>
            </a:r>
            <a:endParaRPr lang="en-US" altLang="ko-KR" dirty="0"/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도트 그래픽</a:t>
            </a:r>
            <a:r>
              <a:rPr lang="en-US" altLang="ko-KR" dirty="0"/>
              <a:t>, </a:t>
            </a:r>
            <a:r>
              <a:rPr lang="ko-KR" altLang="en-US" dirty="0"/>
              <a:t>탑 뷰 시점의 단점을 보완</a:t>
            </a:r>
            <a:endParaRPr lang="en-US" altLang="ko-KR" dirty="0"/>
          </a:p>
          <a:p>
            <a:pPr lvl="1"/>
            <a:r>
              <a:rPr lang="ko-KR" altLang="en-US" dirty="0"/>
              <a:t>유저 캐릭터의 액션이 풍부해지는 효과로 사용됨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0994E5F-6E72-489C-BA0D-C583E49C6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58AA6CA-D230-4C56-9577-BC080D8F4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6527166-67CB-4223-83EF-A0DA8C2715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59698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6" name="표 개체 틀 5">
            <a:extLst>
              <a:ext uri="{FF2B5EF4-FFF2-40B4-BE49-F238E27FC236}">
                <a16:creationId xmlns:a16="http://schemas.microsoft.com/office/drawing/2014/main" id="{F5933642-4954-4609-98BD-54A151FFFDA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8728F69B-C0C3-4AAB-B03D-CA9FAA562D3E}"/>
              </a:ext>
            </a:extLst>
          </p:cNvPr>
          <p:cNvGrpSpPr/>
          <p:nvPr/>
        </p:nvGrpSpPr>
        <p:grpSpPr>
          <a:xfrm>
            <a:off x="504825" y="1368697"/>
            <a:ext cx="4130237" cy="2279496"/>
            <a:chOff x="504825" y="1252952"/>
            <a:chExt cx="4130237" cy="2279496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3617282-9D47-4632-983D-34B704BF0F7F}"/>
                </a:ext>
              </a:extLst>
            </p:cNvPr>
            <p:cNvGrpSpPr/>
            <p:nvPr/>
          </p:nvGrpSpPr>
          <p:grpSpPr>
            <a:xfrm>
              <a:off x="504825" y="1252952"/>
              <a:ext cx="4130237" cy="1085127"/>
              <a:chOff x="504825" y="1600200"/>
              <a:chExt cx="4130237" cy="1085127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3BC113B0-775B-4C9D-8F1B-E8437DC8C2E7}"/>
                  </a:ext>
                </a:extLst>
              </p:cNvPr>
              <p:cNvGrpSpPr/>
              <p:nvPr/>
            </p:nvGrpSpPr>
            <p:grpSpPr>
              <a:xfrm>
                <a:off x="2612560" y="1600200"/>
                <a:ext cx="2022502" cy="1085127"/>
                <a:chOff x="4516078" y="603948"/>
                <a:chExt cx="2022502" cy="1085127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CA993559-8523-405C-ADA9-9A5B9AE6705E}"/>
                    </a:ext>
                  </a:extLst>
                </p:cNvPr>
                <p:cNvGrpSpPr/>
                <p:nvPr/>
              </p:nvGrpSpPr>
              <p:grpSpPr>
                <a:xfrm>
                  <a:off x="4516078" y="603948"/>
                  <a:ext cx="2022502" cy="1070658"/>
                  <a:chOff x="5292270" y="969080"/>
                  <a:chExt cx="5149588" cy="2726053"/>
                </a:xfrm>
              </p:grpSpPr>
              <p:pic>
                <p:nvPicPr>
                  <p:cNvPr id="80" name="Picture 2" descr="7.png">
                    <a:extLst>
                      <a:ext uri="{FF2B5EF4-FFF2-40B4-BE49-F238E27FC236}">
                        <a16:creationId xmlns:a16="http://schemas.microsoft.com/office/drawing/2014/main" id="{D23D4DC6-1231-4083-ACCE-0E2A64B13A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" name="Picture 4" descr="7.png">
                    <a:extLst>
                      <a:ext uri="{FF2B5EF4-FFF2-40B4-BE49-F238E27FC236}">
                        <a16:creationId xmlns:a16="http://schemas.microsoft.com/office/drawing/2014/main" id="{6FBB9A88-F435-46F9-8707-08E0858F79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32170F1F-5BAB-4272-A234-8EF0C022FAE3}"/>
                    </a:ext>
                  </a:extLst>
                </p:cNvPr>
                <p:cNvSpPr/>
                <p:nvPr/>
              </p:nvSpPr>
              <p:spPr>
                <a:xfrm>
                  <a:off x="4518477" y="618417"/>
                  <a:ext cx="2020103" cy="1070658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DB3C4124-1694-4F00-A5E8-95B1823E937F}"/>
                  </a:ext>
                </a:extLst>
              </p:cNvPr>
              <p:cNvGrpSpPr/>
              <p:nvPr/>
            </p:nvGrpSpPr>
            <p:grpSpPr>
              <a:xfrm>
                <a:off x="504825" y="1614669"/>
                <a:ext cx="2022502" cy="1070658"/>
                <a:chOff x="3521206" y="1421664"/>
                <a:chExt cx="5149588" cy="2726053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E8781D29-5133-49CE-8AA2-E88FC31A53AD}"/>
                    </a:ext>
                  </a:extLst>
                </p:cNvPr>
                <p:cNvGrpSpPr/>
                <p:nvPr/>
              </p:nvGrpSpPr>
              <p:grpSpPr>
                <a:xfrm>
                  <a:off x="3521206" y="1421664"/>
                  <a:ext cx="5149588" cy="2726053"/>
                  <a:chOff x="5292270" y="969080"/>
                  <a:chExt cx="5149588" cy="2726053"/>
                </a:xfrm>
              </p:grpSpPr>
              <p:pic>
                <p:nvPicPr>
                  <p:cNvPr id="55" name="Picture 2" descr="7.png">
                    <a:extLst>
                      <a:ext uri="{FF2B5EF4-FFF2-40B4-BE49-F238E27FC236}">
                        <a16:creationId xmlns:a16="http://schemas.microsoft.com/office/drawing/2014/main" id="{F7CB95DA-133A-4D23-9FE1-A3F0FCF30D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31202"/>
                  <a:stretch/>
                </p:blipFill>
                <p:spPr bwMode="auto">
                  <a:xfrm>
                    <a:off x="5298358" y="969080"/>
                    <a:ext cx="5143500" cy="27260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4" descr="7.png">
                    <a:extLst>
                      <a:ext uri="{FF2B5EF4-FFF2-40B4-BE49-F238E27FC236}">
                        <a16:creationId xmlns:a16="http://schemas.microsoft.com/office/drawing/2014/main" id="{F46E06ED-ECF5-4AC3-9DB2-1356CD8C04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93972" b="62949"/>
                  <a:stretch/>
                </p:blipFill>
                <p:spPr bwMode="auto">
                  <a:xfrm>
                    <a:off x="5292270" y="1838584"/>
                    <a:ext cx="310032" cy="14681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4" name="Picture 8" descr="관련 이미지">
                  <a:extLst>
                    <a:ext uri="{FF2B5EF4-FFF2-40B4-BE49-F238E27FC236}">
                      <a16:creationId xmlns:a16="http://schemas.microsoft.com/office/drawing/2014/main" id="{64C23EB1-EB11-4602-B6DA-9F4E7DF38D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7143" b="74190" l="77000" r="90000">
                              <a14:foregroundMark x1="80429" y1="58190" x2="80429" y2="58190"/>
                              <a14:foregroundMark x1="82929" y1="57238" x2="82929" y2="57238"/>
                              <a14:foregroundMark x1="87571" y1="58857" x2="87571" y2="58857"/>
                              <a14:foregroundMark x1="90000" y1="65810" x2="90000" y2="65810"/>
                              <a14:foregroundMark x1="83786" y1="74190" x2="83786" y2="74190"/>
                              <a14:backgroundMark x1="83071" y1="58571" x2="83071" y2="58571"/>
                              <a14:backgroundMark x1="85143" y1="59333" x2="85143" y2="59333"/>
                              <a14:backgroundMark x1="81929" y1="59524" x2="81929" y2="59524"/>
                              <a14:backgroundMark x1="79214" y1="63238" x2="79214" y2="63238"/>
                              <a14:backgroundMark x1="78714" y1="67333" x2="78714" y2="67333"/>
                              <a14:backgroundMark x1="81286" y1="71714" x2="81286" y2="7171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572" t="56085" r="8735" b="24589"/>
                <a:stretch/>
              </p:blipFill>
              <p:spPr bwMode="auto">
                <a:xfrm>
                  <a:off x="7688858" y="3290805"/>
                  <a:ext cx="749048" cy="691849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10" descr="관련 이미지">
                  <a:extLst>
                    <a:ext uri="{FF2B5EF4-FFF2-40B4-BE49-F238E27FC236}">
                      <a16:creationId xmlns:a16="http://schemas.microsoft.com/office/drawing/2014/main" id="{77675338-264C-40F9-A7D6-90CF0E509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6000" b="74000" l="34286" r="47286">
                              <a14:foregroundMark x1="39571" y1="59429" x2="46071" y2="58667"/>
                              <a14:foregroundMark x1="39214" y1="60762" x2="39214" y2="60762"/>
                              <a14:foregroundMark x1="39857" y1="59143" x2="39857" y2="59143"/>
                              <a14:foregroundMark x1="40500" y1="57714" x2="40500" y2="57714"/>
                              <a14:foregroundMark x1="40571" y1="57238" x2="40571" y2="57238"/>
                              <a14:foregroundMark x1="40000" y1="57619" x2="40000" y2="57619"/>
                              <a14:foregroundMark x1="40929" y1="57524" x2="40929" y2="57524"/>
                              <a14:foregroundMark x1="41571" y1="57238" x2="41571" y2="57238"/>
                              <a14:foregroundMark x1="42071" y1="56667" x2="42071" y2="56667"/>
                              <a14:foregroundMark x1="42214" y1="56571" x2="42214" y2="56571"/>
                              <a14:foregroundMark x1="42571" y1="56381" x2="42571" y2="56381"/>
                              <a14:foregroundMark x1="42714" y1="56381" x2="42714" y2="56381"/>
                              <a14:foregroundMark x1="43143" y1="56190" x2="43143" y2="56190"/>
                              <a14:foregroundMark x1="43786" y1="56667" x2="43786" y2="56667"/>
                              <a14:foregroundMark x1="44357" y1="56952" x2="44357" y2="56952"/>
                              <a14:foregroundMark x1="44929" y1="57048" x2="44929" y2="57048"/>
                              <a14:foregroundMark x1="45286" y1="57333" x2="45286" y2="57333"/>
                              <a14:foregroundMark x1="45714" y1="57714" x2="45714" y2="57714"/>
                              <a14:foregroundMark x1="46071" y1="58190" x2="46071" y2="58190"/>
                              <a14:foregroundMark x1="46357" y1="58476" x2="46357" y2="58476"/>
                              <a14:foregroundMark x1="46857" y1="59143" x2="46857" y2="59143"/>
                              <a14:foregroundMark x1="47214" y1="59714" x2="47214" y2="59714"/>
                              <a14:foregroundMark x1="47214" y1="60000" x2="47214" y2="60000"/>
                              <a14:foregroundMark x1="47214" y1="60857" x2="47286" y2="61333"/>
                              <a14:foregroundMark x1="47214" y1="61810" x2="47214" y2="61810"/>
                              <a14:foregroundMark x1="47214" y1="62381" x2="47214" y2="62381"/>
                              <a14:foregroundMark x1="47214" y1="62476" x2="47214" y2="62476"/>
                              <a14:foregroundMark x1="37714" y1="57619" x2="37714" y2="57619"/>
                              <a14:foregroundMark x1="37071" y1="58286" x2="36429" y2="58857"/>
                              <a14:foregroundMark x1="36357" y1="58952" x2="36357" y2="58952"/>
                              <a14:foregroundMark x1="35643" y1="59810" x2="35643" y2="59810"/>
                              <a14:foregroundMark x1="35214" y1="60476" x2="35143" y2="60857"/>
                              <a14:foregroundMark x1="34929" y1="61619" x2="34714" y2="62286"/>
                              <a14:foregroundMark x1="34500" y1="62571" x2="34500" y2="62571"/>
                              <a14:foregroundMark x1="34500" y1="63238" x2="34500" y2="63238"/>
                              <a14:foregroundMark x1="34500" y1="63714" x2="34500" y2="63714"/>
                              <a14:foregroundMark x1="34643" y1="64190" x2="34643" y2="64190"/>
                              <a14:foregroundMark x1="34571" y1="64762" x2="34571" y2="64762"/>
                              <a14:foregroundMark x1="34357" y1="66000" x2="34357" y2="66000"/>
                              <a14:foregroundMark x1="34429" y1="66762" x2="34429" y2="66762"/>
                              <a14:foregroundMark x1="34429" y1="66762" x2="34429" y2="66762"/>
                              <a14:foregroundMark x1="34714" y1="67619" x2="34714" y2="67619"/>
                              <a14:foregroundMark x1="34786" y1="68190" x2="34786" y2="68190"/>
                              <a14:foregroundMark x1="34929" y1="68667" x2="34929" y2="68667"/>
                              <a14:foregroundMark x1="35000" y1="69238" x2="35000" y2="69238"/>
                              <a14:foregroundMark x1="35071" y1="69619" x2="35071" y2="69619"/>
                              <a14:foregroundMark x1="35214" y1="69810" x2="35214" y2="69810"/>
                              <a14:foregroundMark x1="35286" y1="70095" x2="35286" y2="70095"/>
                              <a14:foregroundMark x1="35429" y1="70476" x2="35429" y2="70476"/>
                              <a14:foregroundMark x1="35714" y1="70762" x2="35929" y2="71048"/>
                              <a14:foregroundMark x1="36000" y1="71238" x2="36000" y2="71238"/>
                              <a14:foregroundMark x1="36357" y1="71619" x2="36357" y2="71619"/>
                              <a14:foregroundMark x1="36571" y1="72000" x2="36571" y2="72000"/>
                              <a14:foregroundMark x1="37000" y1="72571" x2="37214" y2="72762"/>
                              <a14:foregroundMark x1="37643" y1="73238" x2="37643" y2="73238"/>
                              <a14:foregroundMark x1="38143" y1="73429" x2="38143" y2="73429"/>
                              <a14:foregroundMark x1="38857" y1="73810" x2="39286" y2="73905"/>
                              <a14:foregroundMark x1="39643" y1="73905" x2="39643" y2="73905"/>
                              <a14:foregroundMark x1="40000" y1="74000" x2="40000" y2="74000"/>
                              <a14:foregroundMark x1="40571" y1="74000" x2="40571" y2="74000"/>
                              <a14:foregroundMark x1="41214" y1="73619" x2="41214" y2="73619"/>
                              <a14:foregroundMark x1="46857" y1="65619" x2="46857" y2="65619"/>
                              <a14:foregroundMark x1="46857" y1="65429" x2="46857" y2="65429"/>
                              <a14:backgroundMark x1="38214" y1="66476" x2="38214" y2="66476"/>
                              <a14:backgroundMark x1="36786" y1="64000" x2="36786" y2="64000"/>
                              <a14:backgroundMark x1="36643" y1="62857" x2="36643" y2="62857"/>
                              <a14:backgroundMark x1="37000" y1="61810" x2="37000" y2="61810"/>
                              <a14:backgroundMark x1="36214" y1="62476" x2="36214" y2="62476"/>
                              <a14:backgroundMark x1="36500" y1="64571" x2="36500" y2="64571"/>
                              <a14:backgroundMark x1="37000" y1="66000" x2="37000" y2="66000"/>
                              <a14:backgroundMark x1="37500" y1="67048" x2="37500" y2="67048"/>
                              <a14:backgroundMark x1="37929" y1="67619" x2="38214" y2="68476"/>
                              <a14:backgroundMark x1="38643" y1="69333" x2="38857" y2="69619"/>
                              <a14:backgroundMark x1="39714" y1="69619" x2="39714" y2="69619"/>
                              <a14:backgroundMark x1="40571" y1="70000" x2="40571" y2="70000"/>
                              <a14:backgroundMark x1="41357" y1="70667" x2="41357" y2="70667"/>
                              <a14:backgroundMark x1="41500" y1="70667" x2="41500" y2="70667"/>
                              <a14:backgroundMark x1="42286" y1="70095" x2="42286" y2="700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600" t="55319" r="52127" b="24578"/>
                <a:stretch/>
              </p:blipFill>
              <p:spPr bwMode="auto">
                <a:xfrm rot="2700000">
                  <a:off x="3787871" y="3361950"/>
                  <a:ext cx="491804" cy="519504"/>
                </a:xfrm>
                <a:prstGeom prst="rect">
                  <a:avLst/>
                </a:prstGeom>
                <a:noFill/>
                <a:effectLst>
                  <a:glow rad="127000">
                    <a:schemeClr val="accent1">
                      <a:alpha val="36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구름 35">
                  <a:extLst>
                    <a:ext uri="{FF2B5EF4-FFF2-40B4-BE49-F238E27FC236}">
                      <a16:creationId xmlns:a16="http://schemas.microsoft.com/office/drawing/2014/main" id="{11538F35-2271-474A-A26E-DD0865014DA5}"/>
                    </a:ext>
                  </a:extLst>
                </p:cNvPr>
                <p:cNvSpPr/>
                <p:nvPr/>
              </p:nvSpPr>
              <p:spPr>
                <a:xfrm rot="11330651" flipV="1">
                  <a:off x="5523564" y="3152404"/>
                  <a:ext cx="441960" cy="105050"/>
                </a:xfrm>
                <a:prstGeom prst="cloud">
                  <a:avLst/>
                </a:prstGeom>
                <a:solidFill>
                  <a:schemeClr val="accent4">
                    <a:lumMod val="50000"/>
                    <a:alpha val="7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7121F6B-AB2F-4334-975F-E515126DAB79}"/>
                    </a:ext>
                  </a:extLst>
                </p:cNvPr>
                <p:cNvSpPr/>
                <p:nvPr/>
              </p:nvSpPr>
              <p:spPr>
                <a:xfrm>
                  <a:off x="6386824" y="3034664"/>
                  <a:ext cx="67545" cy="67545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6D687A40-AD38-4282-AB07-56AB5D903388}"/>
                    </a:ext>
                  </a:extLst>
                </p:cNvPr>
                <p:cNvGrpSpPr/>
                <p:nvPr/>
              </p:nvGrpSpPr>
              <p:grpSpPr>
                <a:xfrm>
                  <a:off x="5426034" y="3759274"/>
                  <a:ext cx="1372288" cy="354918"/>
                  <a:chOff x="5426034" y="3656785"/>
                  <a:chExt cx="1372288" cy="354918"/>
                </a:xfrm>
              </p:grpSpPr>
              <p:pic>
                <p:nvPicPr>
                  <p:cNvPr id="52" name="Picture 14" descr="룬 .png에 대한 이미지 검색결과">
                    <a:extLst>
                      <a:ext uri="{FF2B5EF4-FFF2-40B4-BE49-F238E27FC236}">
                        <a16:creationId xmlns:a16="http://schemas.microsoft.com/office/drawing/2014/main" id="{5DE29F2B-E0DB-4F77-8258-8DC13E0461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8491" b="89623" l="9434" r="89623">
                                <a14:foregroundMark x1="74528" y1="8491" x2="74528" y2="8491"/>
                                <a14:foregroundMark x1="22642" y1="79245" x2="22642" y2="79245"/>
                                <a14:foregroundMark x1="23585" y1="77358" x2="23585" y2="77358"/>
                                <a14:foregroundMark x1="23585" y1="74528" x2="23585" y2="74528"/>
                                <a14:foregroundMark x1="23585" y1="83962" x2="23585" y2="83962"/>
                                <a14:foregroundMark x1="23585" y1="81132" x2="23585" y2="81132"/>
                                <a14:foregroundMark x1="26415" y1="85849" x2="26415" y2="85849"/>
                                <a14:foregroundMark x1="33962" y1="83019" x2="33962" y2="83019"/>
                                <a14:foregroundMark x1="29245" y1="84906" x2="29245" y2="84906"/>
                                <a14:foregroundMark x1="37736" y1="81132" x2="37736" y2="81132"/>
                                <a14:foregroundMark x1="48113" y1="76415" x2="48113" y2="76415"/>
                                <a14:foregroundMark x1="67925" y1="64151" x2="67925" y2="64151"/>
                                <a14:foregroundMark x1="70755" y1="58491" x2="70755" y2="5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603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16" descr="룬 .png에 대한 이미지 검색결과">
                    <a:extLst>
                      <a:ext uri="{FF2B5EF4-FFF2-40B4-BE49-F238E27FC236}">
                        <a16:creationId xmlns:a16="http://schemas.microsoft.com/office/drawing/2014/main" id="{647277C9-3AC8-43DD-8E8B-9CE3C1D237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34719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18" descr="룬 .png에 대한 이미지 검색결과">
                    <a:extLst>
                      <a:ext uri="{FF2B5EF4-FFF2-40B4-BE49-F238E27FC236}">
                        <a16:creationId xmlns:a16="http://schemas.microsoft.com/office/drawing/2014/main" id="{7E9946A2-CA4B-4706-8B54-90177759BD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8491" b="89623" l="9434" r="89623">
                                <a14:foregroundMark x1="50000" y1="8491" x2="50000" y2="84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43404" y="3656785"/>
                    <a:ext cx="354918" cy="354918"/>
                  </a:xfrm>
                  <a:prstGeom prst="rect">
                    <a:avLst/>
                  </a:prstGeom>
                  <a:noFill/>
                  <a:effectLst>
                    <a:glow rad="127000">
                      <a:schemeClr val="accent2">
                        <a:lumMod val="75000"/>
                        <a:alpha val="41000"/>
                      </a:schemeClr>
                    </a:glo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9" name="Picture 20" descr="룬 .png에 대한 이미지 검색결과">
                  <a:extLst>
                    <a:ext uri="{FF2B5EF4-FFF2-40B4-BE49-F238E27FC236}">
                      <a16:creationId xmlns:a16="http://schemas.microsoft.com/office/drawing/2014/main" id="{3B8ACC63-5680-4F0D-B9F3-BAF3710B12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/>
                          </a14:imgEffect>
                          <a14:imgEffect>
                            <a14:artisticCrisscrossEtching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5279" y="3152720"/>
                  <a:ext cx="552559" cy="552559"/>
                </a:xfrm>
                <a:prstGeom prst="rect">
                  <a:avLst/>
                </a:prstGeom>
                <a:noFill/>
                <a:effectLst>
                  <a:glow rad="127000">
                    <a:schemeClr val="accent4">
                      <a:alpha val="45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89BBBEA5-29F3-4B95-8B25-7AA412134C76}"/>
                    </a:ext>
                  </a:extLst>
                </p:cNvPr>
                <p:cNvGrpSpPr/>
                <p:nvPr/>
              </p:nvGrpSpPr>
              <p:grpSpPr>
                <a:xfrm>
                  <a:off x="5819665" y="2531103"/>
                  <a:ext cx="552559" cy="80816"/>
                  <a:chOff x="2408560" y="2703874"/>
                  <a:chExt cx="552559" cy="80816"/>
                </a:xfrm>
              </p:grpSpPr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CE14B7D8-4627-474C-B0B0-0D73CA01AFAC}"/>
                      </a:ext>
                    </a:extLst>
                  </p:cNvPr>
                  <p:cNvSpPr/>
                  <p:nvPr/>
                </p:nvSpPr>
                <p:spPr>
                  <a:xfrm>
                    <a:off x="2408560" y="2703874"/>
                    <a:ext cx="552559" cy="80816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id="{B8D769DD-3E45-42D0-964B-82080104EA9A}"/>
                      </a:ext>
                    </a:extLst>
                  </p:cNvPr>
                  <p:cNvCxnSpPr>
                    <a:stCxn id="48" idx="0"/>
                    <a:endCxn id="48" idx="2"/>
                  </p:cNvCxnSpPr>
                  <p:nvPr/>
                </p:nvCxnSpPr>
                <p:spPr>
                  <a:xfrm>
                    <a:off x="2684840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id="{9CC16D7A-ED79-4955-ABB3-A4D019EC480A}"/>
                      </a:ext>
                    </a:extLst>
                  </p:cNvPr>
                  <p:cNvCxnSpPr/>
                  <p:nvPr/>
                </p:nvCxnSpPr>
                <p:spPr>
                  <a:xfrm>
                    <a:off x="2553872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EC9CA0B1-2AC0-4FC1-BC03-C48B5E99EEFE}"/>
                      </a:ext>
                    </a:extLst>
                  </p:cNvPr>
                  <p:cNvCxnSpPr/>
                  <p:nvPr/>
                </p:nvCxnSpPr>
                <p:spPr>
                  <a:xfrm>
                    <a:off x="2818191" y="2703874"/>
                    <a:ext cx="0" cy="80816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214F04AC-A520-4294-818B-C50F02A09288}"/>
                    </a:ext>
                  </a:extLst>
                </p:cNvPr>
                <p:cNvGrpSpPr/>
                <p:nvPr/>
              </p:nvGrpSpPr>
              <p:grpSpPr>
                <a:xfrm>
                  <a:off x="8353425" y="1489342"/>
                  <a:ext cx="243538" cy="243538"/>
                  <a:chOff x="9074944" y="1004887"/>
                  <a:chExt cx="243538" cy="243538"/>
                </a:xfrm>
              </p:grpSpPr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F0889573-5EAF-40AC-BC0A-720D8CA41229}"/>
                      </a:ext>
                    </a:extLst>
                  </p:cNvPr>
                  <p:cNvSpPr/>
                  <p:nvPr/>
                </p:nvSpPr>
                <p:spPr>
                  <a:xfrm>
                    <a:off x="9074944" y="1004887"/>
                    <a:ext cx="243538" cy="24353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384699FA-62DD-42E0-9DA4-BD098292F98E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8" y="1061265"/>
                    <a:ext cx="82550" cy="130782"/>
                    <a:chOff x="8441728" y="1494301"/>
                    <a:chExt cx="82550" cy="177800"/>
                  </a:xfrm>
                </p:grpSpPr>
                <p:cxnSp>
                  <p:nvCxnSpPr>
                    <p:cNvPr id="46" name="직선 연결선 45">
                      <a:extLst>
                        <a:ext uri="{FF2B5EF4-FFF2-40B4-BE49-F238E27FC236}">
                          <a16:creationId xmlns:a16="http://schemas.microsoft.com/office/drawing/2014/main" id="{8203D79D-56F9-4A44-85D8-1EAF0B3719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44172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직선 연결선 46">
                      <a:extLst>
                        <a:ext uri="{FF2B5EF4-FFF2-40B4-BE49-F238E27FC236}">
                          <a16:creationId xmlns:a16="http://schemas.microsoft.com/office/drawing/2014/main" id="{6E12CD77-543E-4289-9C4D-A30E3608A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24278" y="1494301"/>
                      <a:ext cx="0" cy="177800"/>
                    </a:xfrm>
                    <a:prstGeom prst="line">
                      <a:avLst/>
                    </a:prstGeom>
                    <a:ln w="444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2" name="부분 원형 41">
                  <a:extLst>
                    <a:ext uri="{FF2B5EF4-FFF2-40B4-BE49-F238E27FC236}">
                      <a16:creationId xmlns:a16="http://schemas.microsoft.com/office/drawing/2014/main" id="{FD08B085-85ED-4B19-8DBE-258BD98B8078}"/>
                    </a:ext>
                  </a:extLst>
                </p:cNvPr>
                <p:cNvSpPr/>
                <p:nvPr/>
              </p:nvSpPr>
              <p:spPr>
                <a:xfrm rot="8100000">
                  <a:off x="5677037" y="2634834"/>
                  <a:ext cx="818873" cy="818873"/>
                </a:xfrm>
                <a:prstGeom prst="pie">
                  <a:avLst>
                    <a:gd name="adj1" fmla="val 10878102"/>
                    <a:gd name="adj2" fmla="val 16200000"/>
                  </a:avLst>
                </a:prstGeom>
                <a:solidFill>
                  <a:schemeClr val="accent1">
                    <a:alpha val="4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7CD79EC3-1140-4CA3-914F-2A38DBAA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794" b="99485" l="9409" r="95699">
                              <a14:foregroundMark x1="85484" y1="32474" x2="85753" y2="31959"/>
                              <a14:foregroundMark x1="93548" y1="18557" x2="95161" y2="20619"/>
                              <a14:foregroundMark x1="92473" y1="17010" x2="88172" y2="10309"/>
                              <a14:foregroundMark x1="51344" y1="92784" x2="60484" y2="92268"/>
                              <a14:foregroundMark x1="56989" y1="88660" x2="65591" y2="86598"/>
                              <a14:foregroundMark x1="67742" y1="86598" x2="74194" y2="90722"/>
                              <a14:foregroundMark x1="67742" y1="82990" x2="72849" y2="97938"/>
                              <a14:foregroundMark x1="64516" y1="81959" x2="74194" y2="95876"/>
                              <a14:foregroundMark x1="63978" y1="85052" x2="76344" y2="90206"/>
                              <a14:foregroundMark x1="76882" y1="74227" x2="81989" y2="90206"/>
                              <a14:foregroundMark x1="79839" y1="68557" x2="85215" y2="84021"/>
                              <a14:foregroundMark x1="79570" y1="52577" x2="86290" y2="57216"/>
                              <a14:foregroundMark x1="91667" y1="49485" x2="84140" y2="56186"/>
                              <a14:foregroundMark x1="87903" y1="44845" x2="84946" y2="56701"/>
                              <a14:foregroundMark x1="81989" y1="39175" x2="80108" y2="43814"/>
                              <a14:foregroundMark x1="87634" y1="27320" x2="87634" y2="27320"/>
                              <a14:foregroundMark x1="88441" y1="19588" x2="87634" y2="26804"/>
                              <a14:foregroundMark x1="91398" y1="23196" x2="91398" y2="23196"/>
                              <a14:foregroundMark x1="90054" y1="14433" x2="93280" y2="19072"/>
                              <a14:foregroundMark x1="95699" y1="20619" x2="95699" y2="20619"/>
                              <a14:foregroundMark x1="78226" y1="38144" x2="78226" y2="38144"/>
                              <a14:foregroundMark x1="65591" y1="50000" x2="65323" y2="62371"/>
                              <a14:foregroundMark x1="63172" y1="66495" x2="61290" y2="68041"/>
                              <a14:foregroundMark x1="56183" y1="75258" x2="55914" y2="85052"/>
                              <a14:foregroundMark x1="55376" y1="69072" x2="51075" y2="86598"/>
                              <a14:foregroundMark x1="52688" y1="78866" x2="51075" y2="84536"/>
                              <a14:foregroundMark x1="52688" y1="77835" x2="51613" y2="82474"/>
                              <a14:foregroundMark x1="52688" y1="74742" x2="48925" y2="85567"/>
                              <a14:foregroundMark x1="52688" y1="74742" x2="49194" y2="88660"/>
                              <a14:foregroundMark x1="55108" y1="76804" x2="55645" y2="88660"/>
                              <a14:foregroundMark x1="61290" y1="75773" x2="54032" y2="99485"/>
                              <a14:foregroundMark x1="65591" y1="82990" x2="60215" y2="93814"/>
                              <a14:foregroundMark x1="62903" y1="86598" x2="60753" y2="91753"/>
                              <a14:foregroundMark x1="72043" y1="81443" x2="69355" y2="82990"/>
                              <a14:foregroundMark x1="69892" y1="62371" x2="67204" y2="61856"/>
                              <a14:foregroundMark x1="64247" y1="51031" x2="64247" y2="51031"/>
                              <a14:foregroundMark x1="60215" y1="43814" x2="60215" y2="43814"/>
                              <a14:foregroundMark x1="72849" y1="45876" x2="72849" y2="45876"/>
                              <a14:foregroundMark x1="71505" y1="30928" x2="71505" y2="30928"/>
                              <a14:foregroundMark x1="75269" y1="38660" x2="76613" y2="50000"/>
                              <a14:foregroundMark x1="72581" y1="54639" x2="74462" y2="75258"/>
                              <a14:foregroundMark x1="77419" y1="78866" x2="77419" y2="78866"/>
                              <a14:foregroundMark x1="74194" y1="74742" x2="75269" y2="89175"/>
                              <a14:foregroundMark x1="77151" y1="82474" x2="80914" y2="88660"/>
                              <a14:foregroundMark x1="81183" y1="88144" x2="81452" y2="92268"/>
                              <a14:foregroundMark x1="79839" y1="90722" x2="77151" y2="94845"/>
                              <a14:foregroundMark x1="68011" y1="80412" x2="68011" y2="80412"/>
                              <a14:foregroundMark x1="66667" y1="80928" x2="66667" y2="80928"/>
                              <a14:foregroundMark x1="65591" y1="58247" x2="66667" y2="67010"/>
                              <a14:foregroundMark x1="70699" y1="48969" x2="72312" y2="60309"/>
                              <a14:foregroundMark x1="77688" y1="45876" x2="81720" y2="54639"/>
                              <a14:foregroundMark x1="83333" y1="44330" x2="84677" y2="52577"/>
                              <a14:foregroundMark x1="84946" y1="45361" x2="85753" y2="479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6806"/>
                <a:stretch/>
              </p:blipFill>
              <p:spPr>
                <a:xfrm>
                  <a:off x="5819666" y="2708598"/>
                  <a:ext cx="552559" cy="541718"/>
                </a:xfrm>
                <a:prstGeom prst="rect">
                  <a:avLst/>
                </a:prstGeom>
              </p:spPr>
            </p:pic>
          </p:grpSp>
          <p:pic>
            <p:nvPicPr>
              <p:cNvPr id="59" name="Picture 8" descr="관련 이미지">
                <a:extLst>
                  <a:ext uri="{FF2B5EF4-FFF2-40B4-BE49-F238E27FC236}">
                    <a16:creationId xmlns:a16="http://schemas.microsoft.com/office/drawing/2014/main" id="{F8F6C120-4D41-4B67-86A0-BA22278EA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4262544" y="2334306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10" descr="관련 이미지">
                <a:extLst>
                  <a:ext uri="{FF2B5EF4-FFF2-40B4-BE49-F238E27FC236}">
                    <a16:creationId xmlns:a16="http://schemas.microsoft.com/office/drawing/2014/main" id="{D2BC86A5-1393-491E-88E2-95028279E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2730431" y="2362248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구름 60">
                <a:extLst>
                  <a:ext uri="{FF2B5EF4-FFF2-40B4-BE49-F238E27FC236}">
                    <a16:creationId xmlns:a16="http://schemas.microsoft.com/office/drawing/2014/main" id="{49683EB6-C3DD-45DF-8241-05F481E07C4A}"/>
                  </a:ext>
                </a:extLst>
              </p:cNvPr>
              <p:cNvSpPr/>
              <p:nvPr/>
            </p:nvSpPr>
            <p:spPr>
              <a:xfrm rot="11330651" flipV="1">
                <a:off x="3412125" y="2279949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5831CBD-C12A-43AD-9B5D-9B52BBEE1BC6}"/>
                  </a:ext>
                </a:extLst>
              </p:cNvPr>
              <p:cNvSpPr/>
              <p:nvPr/>
            </p:nvSpPr>
            <p:spPr>
              <a:xfrm>
                <a:off x="3751170" y="2233706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FE6BB5CF-AA70-426A-890A-0DFF7CE7B1BF}"/>
                  </a:ext>
                </a:extLst>
              </p:cNvPr>
              <p:cNvGrpSpPr/>
              <p:nvPr/>
            </p:nvGrpSpPr>
            <p:grpSpPr>
              <a:xfrm>
                <a:off x="3373820" y="2518297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77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B6469058-38C2-4F8C-B560-E6C01C6DF9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4AEBD4C4-F740-4688-A262-230F13B83A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2AEAA740-D9E1-452F-9BC2-7936555036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4" name="Picture 20" descr="룬 .png에 대한 이미지 검색결과">
                <a:extLst>
                  <a:ext uri="{FF2B5EF4-FFF2-40B4-BE49-F238E27FC236}">
                    <a16:creationId xmlns:a16="http://schemas.microsoft.com/office/drawing/2014/main" id="{5CE1CC36-70EA-4354-86BB-E6FE6D6621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3706" y="2280073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9735F57-83BD-481A-9F08-A16AB8D30878}"/>
                  </a:ext>
                </a:extLst>
              </p:cNvPr>
              <p:cNvGrpSpPr/>
              <p:nvPr/>
            </p:nvGrpSpPr>
            <p:grpSpPr>
              <a:xfrm>
                <a:off x="3528418" y="2035932"/>
                <a:ext cx="217018" cy="31741"/>
                <a:chOff x="2408560" y="2703874"/>
                <a:chExt cx="552559" cy="80816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FE1F953B-98FA-49DB-9576-3409D36911D2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1C1CCC73-B488-4C7A-87C6-B58083C8046D}"/>
                    </a:ext>
                  </a:extLst>
                </p:cNvPr>
                <p:cNvCxnSpPr>
                  <a:stCxn id="73" idx="0"/>
                  <a:endCxn id="73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DCF843D2-2A33-4AFA-B812-FD31206E89BB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32D4E851-B012-4FE4-B184-62989A420119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9FB8045B-C6E9-49A8-B262-AFA0062D7104}"/>
                  </a:ext>
                </a:extLst>
              </p:cNvPr>
              <p:cNvGrpSpPr/>
              <p:nvPr/>
            </p:nvGrpSpPr>
            <p:grpSpPr>
              <a:xfrm>
                <a:off x="4523553" y="1626781"/>
                <a:ext cx="95650" cy="95650"/>
                <a:chOff x="9074944" y="1004887"/>
                <a:chExt cx="243538" cy="243538"/>
              </a:xfrm>
            </p:grpSpPr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1319FCF3-3F7C-4051-B27A-6A55F43A4954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43BB98AE-56CC-4A0D-9A3D-26E8AA2E17C3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71" name="직선 연결선 70">
                    <a:extLst>
                      <a:ext uri="{FF2B5EF4-FFF2-40B4-BE49-F238E27FC236}">
                        <a16:creationId xmlns:a16="http://schemas.microsoft.com/office/drawing/2014/main" id="{DE683193-F920-42BE-97C1-D009C4D795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직선 연결선 71">
                    <a:extLst>
                      <a:ext uri="{FF2B5EF4-FFF2-40B4-BE49-F238E27FC236}">
                        <a16:creationId xmlns:a16="http://schemas.microsoft.com/office/drawing/2014/main" id="{8FD27A0C-620E-4409-B34B-785628FCF8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7" name="부분 원형 66">
                <a:extLst>
                  <a:ext uri="{FF2B5EF4-FFF2-40B4-BE49-F238E27FC236}">
                    <a16:creationId xmlns:a16="http://schemas.microsoft.com/office/drawing/2014/main" id="{92528414-B7DD-478D-A9DE-294BD118C247}"/>
                  </a:ext>
                </a:extLst>
              </p:cNvPr>
              <p:cNvSpPr/>
              <p:nvPr/>
            </p:nvSpPr>
            <p:spPr>
              <a:xfrm rot="8100000">
                <a:off x="3472401" y="2076673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5F4636B9-91BF-460E-9244-F72F4CB31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528419" y="2105644"/>
                <a:ext cx="217018" cy="212760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5BE369D-ADBA-4049-B9AB-2047F169540B}"/>
                </a:ext>
              </a:extLst>
            </p:cNvPr>
            <p:cNvGrpSpPr/>
            <p:nvPr/>
          </p:nvGrpSpPr>
          <p:grpSpPr>
            <a:xfrm>
              <a:off x="504825" y="2397402"/>
              <a:ext cx="4130237" cy="1135046"/>
              <a:chOff x="504825" y="2733077"/>
              <a:chExt cx="4130237" cy="1135046"/>
            </a:xfrm>
          </p:grpSpPr>
          <p:pic>
            <p:nvPicPr>
              <p:cNvPr id="85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CB563A71-D54B-4F68-80F5-BE9910B6D0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66415F99-57CF-4B43-A1F9-C722D1D5F5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73307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759D298F-B841-4B12-A7C9-00D203A9436B}"/>
                  </a:ext>
                </a:extLst>
              </p:cNvPr>
              <p:cNvSpPr/>
              <p:nvPr/>
            </p:nvSpPr>
            <p:spPr>
              <a:xfrm>
                <a:off x="2612560" y="273307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D8C17FE8-58CB-4D08-ADC8-452AF2CD6E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3140028"/>
                <a:ext cx="384367" cy="376826"/>
              </a:xfrm>
              <a:prstGeom prst="rect">
                <a:avLst/>
              </a:prstGeom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4FD3F74E-EB4E-4AAB-BDAF-EB69101537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3458722" y="3140028"/>
                <a:ext cx="384367" cy="376826"/>
              </a:xfrm>
              <a:prstGeom prst="rect">
                <a:avLst/>
              </a:prstGeom>
            </p:spPr>
          </p:pic>
        </p:grpSp>
        <p:sp>
          <p:nvSpPr>
            <p:cNvPr id="100" name="화살표: 오른쪽 99">
              <a:extLst>
                <a:ext uri="{FF2B5EF4-FFF2-40B4-BE49-F238E27FC236}">
                  <a16:creationId xmlns:a16="http://schemas.microsoft.com/office/drawing/2014/main" id="{572BC1BC-D069-4E50-8932-9A9C41E83830}"/>
                </a:ext>
              </a:extLst>
            </p:cNvPr>
            <p:cNvSpPr/>
            <p:nvPr/>
          </p:nvSpPr>
          <p:spPr>
            <a:xfrm>
              <a:off x="2373349" y="1702340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화살표: 오른쪽 100">
              <a:extLst>
                <a:ext uri="{FF2B5EF4-FFF2-40B4-BE49-F238E27FC236}">
                  <a16:creationId xmlns:a16="http://schemas.microsoft.com/office/drawing/2014/main" id="{7473638F-62DE-4B11-8CE6-1AC8A96ECD4A}"/>
                </a:ext>
              </a:extLst>
            </p:cNvPr>
            <p:cNvSpPr/>
            <p:nvPr/>
          </p:nvSpPr>
          <p:spPr>
            <a:xfrm>
              <a:off x="2396498" y="2823019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B78915D-F944-4326-BF9E-906C0C4A6123}"/>
              </a:ext>
            </a:extLst>
          </p:cNvPr>
          <p:cNvGrpSpPr/>
          <p:nvPr/>
        </p:nvGrpSpPr>
        <p:grpSpPr>
          <a:xfrm>
            <a:off x="461917" y="3910268"/>
            <a:ext cx="4173145" cy="2055575"/>
            <a:chOff x="4918340" y="1614265"/>
            <a:chExt cx="4277694" cy="2107073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BCDCF9BB-E666-49D0-9C8E-53A1B4188AB6}"/>
                </a:ext>
              </a:extLst>
            </p:cNvPr>
            <p:cNvSpPr/>
            <p:nvPr/>
          </p:nvSpPr>
          <p:spPr>
            <a:xfrm>
              <a:off x="4945714" y="1635372"/>
              <a:ext cx="4250320" cy="20859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 descr="텍스트이(가) 표시된 사진&#10;&#10;자동 생성된 설명">
              <a:hlinkClick r:id="rId17"/>
              <a:extLst>
                <a:ext uri="{FF2B5EF4-FFF2-40B4-BE49-F238E27FC236}">
                  <a16:creationId xmlns:a16="http://schemas.microsoft.com/office/drawing/2014/main" id="{CABB37A2-23C0-4931-821D-602E6ED4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897" b="36450" l="25444" r="81065">
                          <a14:foregroundMark x1="25247" y1="9621" x2="23471" y2="28184"/>
                          <a14:foregroundMark x1="23471" y1="28184" x2="47732" y2="37263"/>
                          <a14:foregroundMark x1="47732" y1="37263" x2="76529" y2="36450"/>
                          <a14:foregroundMark x1="76529" y1="36450" x2="81262" y2="9756"/>
                          <a14:foregroundMark x1="52860" y1="21680" x2="48915" y2="26016"/>
                          <a14:foregroundMark x1="66272" y1="16802" x2="44576" y2="27642"/>
                          <a14:foregroundMark x1="44576" y1="27642" x2="44576" y2="27642"/>
                          <a14:foregroundMark x1="62722" y1="18564" x2="39842" y2="25745"/>
                          <a14:foregroundMark x1="64892" y1="17615" x2="36095" y2="25068"/>
                          <a14:foregroundMark x1="36095" y1="25068" x2="36686" y2="24932"/>
                          <a14:foregroundMark x1="65483" y1="17615" x2="48915" y2="29268"/>
                          <a14:foregroundMark x1="55424" y1="22900" x2="44181" y2="28997"/>
                          <a14:foregroundMark x1="54043" y1="25068" x2="47535" y2="28455"/>
                          <a14:foregroundMark x1="61933" y1="15447" x2="52663" y2="16938"/>
                          <a14:foregroundMark x1="59369" y1="14905" x2="49310" y2="16802"/>
                          <a14:foregroundMark x1="58383" y1="14770" x2="34911" y2="19783"/>
                          <a14:foregroundMark x1="49310" y1="18157" x2="36884" y2="21545"/>
                          <a14:foregroundMark x1="43590" y1="18835" x2="30178" y2="23848"/>
                          <a14:foregroundMark x1="34911" y1="20732" x2="34911" y2="25339"/>
                          <a14:foregroundMark x1="60750" y1="12737" x2="60750" y2="10705"/>
                          <a14:foregroundMark x1="68245" y1="8266" x2="63905" y2="11653"/>
                          <a14:foregroundMark x1="65483" y1="8401" x2="65483" y2="8401"/>
                          <a14:foregroundMark x1="63116" y1="7995" x2="63116" y2="7995"/>
                          <a14:foregroundMark x1="61736" y1="7453" x2="61736" y2="7453"/>
                          <a14:foregroundMark x1="61144" y1="6775" x2="61144" y2="6504"/>
                          <a14:foregroundMark x1="61144" y1="5962" x2="61144" y2="5962"/>
                          <a14:foregroundMark x1="60947" y1="5691" x2="60947" y2="5691"/>
                          <a14:foregroundMark x1="60750" y1="5556" x2="60750" y2="5556"/>
                          <a14:foregroundMark x1="59961" y1="5149" x2="59961" y2="5149"/>
                          <a14:foregroundMark x1="59369" y1="5149" x2="58974" y2="5149"/>
                          <a14:foregroundMark x1="58580" y1="5149" x2="57988" y2="5420"/>
                          <a14:foregroundMark x1="57002" y1="5962" x2="56607" y2="6504"/>
                          <a14:foregroundMark x1="56607" y1="6775" x2="56607" y2="7995"/>
                          <a14:foregroundMark x1="56805" y1="8537" x2="57594" y2="9350"/>
                          <a14:foregroundMark x1="58383" y1="9621" x2="58974" y2="9756"/>
                          <a14:foregroundMark x1="59961" y1="9756" x2="60355" y2="9756"/>
                          <a14:foregroundMark x1="61341" y1="9756" x2="62130" y2="9485"/>
                          <a14:foregroundMark x1="62722" y1="9079" x2="63116" y2="8537"/>
                          <a14:foregroundMark x1="63905" y1="7995" x2="64497" y2="7453"/>
                          <a14:foregroundMark x1="65089" y1="6775" x2="65286" y2="6504"/>
                          <a14:foregroundMark x1="65680" y1="6233" x2="65680" y2="6233"/>
                          <a14:foregroundMark x1="66075" y1="5691" x2="66075" y2="5285"/>
                          <a14:foregroundMark x1="67061" y1="4878" x2="67061" y2="4878"/>
                          <a14:foregroundMark x1="68047" y1="5149" x2="68047" y2="5149"/>
                          <a14:foregroundMark x1="68836" y1="5556" x2="68836" y2="5556"/>
                          <a14:foregroundMark x1="68836" y1="5827" x2="68836" y2="5827"/>
                          <a14:foregroundMark x1="58580" y1="1897" x2="59566" y2="2575"/>
                          <a14:foregroundMark x1="62525" y1="3388" x2="66075" y2="9079"/>
                          <a14:foregroundMark x1="67258" y1="6233" x2="67456" y2="8401"/>
                          <a14:foregroundMark x1="68442" y1="6640" x2="68047" y2="10705"/>
                          <a14:foregroundMark x1="69231" y1="5420" x2="69231" y2="10434"/>
                          <a14:foregroundMark x1="70414" y1="6233" x2="70217" y2="9621"/>
                          <a14:foregroundMark x1="70809" y1="5962" x2="70611" y2="9350"/>
                          <a14:foregroundMark x1="72189" y1="5556" x2="71203" y2="9079"/>
                          <a14:foregroundMark x1="73176" y1="5420" x2="69625" y2="7995"/>
                          <a14:foregroundMark x1="72781" y1="5420" x2="66864" y2="4607"/>
                          <a14:foregroundMark x1="72387" y1="4607" x2="62130" y2="3252"/>
                          <a14:foregroundMark x1="66469" y1="3523" x2="58777" y2="4065"/>
                          <a14:foregroundMark x1="62919" y1="4607" x2="54241" y2="5962"/>
                          <a14:foregroundMark x1="58974" y1="4607" x2="53452" y2="8266"/>
                          <a14:foregroundMark x1="57199" y1="6911" x2="54241" y2="10163"/>
                          <a14:foregroundMark x1="63116" y1="7724" x2="59566" y2="11518"/>
                          <a14:foregroundMark x1="67653" y1="9485" x2="60750" y2="12602"/>
                          <a14:foregroundMark x1="68442" y1="11111" x2="63708" y2="13144"/>
                          <a14:foregroundMark x1="70414" y1="10976" x2="63116" y2="14092"/>
                          <a14:foregroundMark x1="62525" y1="10163" x2="54241" y2="13821"/>
                          <a14:foregroundMark x1="57396" y1="9756" x2="51874" y2="13279"/>
                          <a14:foregroundMark x1="53846" y1="8537" x2="49507" y2="8537"/>
                          <a14:foregroundMark x1="53649" y1="7453" x2="48521" y2="85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7" r="12507" b="60370"/>
            <a:stretch/>
          </p:blipFill>
          <p:spPr>
            <a:xfrm>
              <a:off x="4918340" y="1614265"/>
              <a:ext cx="1237824" cy="1036113"/>
            </a:xfrm>
            <a:prstGeom prst="rect">
              <a:avLst/>
            </a:prstGeom>
          </p:spPr>
        </p:pic>
        <p:pic>
          <p:nvPicPr>
            <p:cNvPr id="121" name="그림 1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CB69DA9-4812-4488-B7B6-6D3047FC8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49729" b="98103" l="24260" r="80079">
                          <a14:foregroundMark x1="77909" y1="51626" x2="76134" y2="78320"/>
                          <a14:foregroundMark x1="76134" y1="78320" x2="52268" y2="97425"/>
                          <a14:foregroundMark x1="52268" y1="97425" x2="25049" y2="81030"/>
                          <a14:foregroundMark x1="25049" y1="81030" x2="25641" y2="55014"/>
                          <a14:foregroundMark x1="25641" y1="55014" x2="62525" y2="50949"/>
                          <a14:foregroundMark x1="62525" y1="50949" x2="80473" y2="54743"/>
                          <a14:foregroundMark x1="73767" y1="54743" x2="54438" y2="64770"/>
                          <a14:foregroundMark x1="72387" y1="51897" x2="48126" y2="59350"/>
                          <a14:foregroundMark x1="66864" y1="55556" x2="52860" y2="64634"/>
                          <a14:foregroundMark x1="65680" y1="56504" x2="52860" y2="59756"/>
                          <a14:foregroundMark x1="64497" y1="53930" x2="54438" y2="59485"/>
                          <a14:foregroundMark x1="75148" y1="55827" x2="58974" y2="68564"/>
                          <a14:foregroundMark x1="73570" y1="61518" x2="63905" y2="67209"/>
                          <a14:foregroundMark x1="76923" y1="88889" x2="45562" y2="94038"/>
                          <a14:foregroundMark x1="77318" y1="92141" x2="50888" y2="96883"/>
                          <a14:foregroundMark x1="72781" y1="82656" x2="37081" y2="93089"/>
                          <a14:foregroundMark x1="37081" y1="93089" x2="37673" y2="92818"/>
                          <a14:foregroundMark x1="58185" y1="89160" x2="46351" y2="93360"/>
                          <a14:foregroundMark x1="54241" y1="92818" x2="46548" y2="95528"/>
                          <a14:foregroundMark x1="70611" y1="83469" x2="50888" y2="93767"/>
                          <a14:foregroundMark x1="69428" y1="88753" x2="54241" y2="94173"/>
                          <a14:foregroundMark x1="78698" y1="79539" x2="76923" y2="85637"/>
                          <a14:foregroundMark x1="78698" y1="78997" x2="70414" y2="89566"/>
                          <a14:foregroundMark x1="75148" y1="81436" x2="61736" y2="93360"/>
                          <a14:foregroundMark x1="71992" y1="82385" x2="57002" y2="95664"/>
                          <a14:foregroundMark x1="65680" y1="83740" x2="50099" y2="97290"/>
                          <a14:foregroundMark x1="60355" y1="85501" x2="42998" y2="94580"/>
                          <a14:foregroundMark x1="60158" y1="82656" x2="39250" y2="94851"/>
                          <a14:foregroundMark x1="66272" y1="75203" x2="61736" y2="91057"/>
                          <a14:foregroundMark x1="62722" y1="71545" x2="66075" y2="87398"/>
                          <a14:foregroundMark x1="55424" y1="70190" x2="31953" y2="90379"/>
                          <a14:foregroundMark x1="31953" y1="90379" x2="31953" y2="90515"/>
                          <a14:foregroundMark x1="35700" y1="72900" x2="30769" y2="90108"/>
                          <a14:foregroundMark x1="51282" y1="60976" x2="46548" y2="73306"/>
                          <a14:foregroundMark x1="50296" y1="54607" x2="25444" y2="66531"/>
                          <a14:foregroundMark x1="45365" y1="53388" x2="28797" y2="52981"/>
                          <a14:foregroundMark x1="45365" y1="50949" x2="33136" y2="50949"/>
                          <a14:foregroundMark x1="62130" y1="50407" x2="27219" y2="51084"/>
                          <a14:foregroundMark x1="26824" y1="56098" x2="63511" y2="50271"/>
                          <a14:foregroundMark x1="63511" y1="50271" x2="25641" y2="50136"/>
                          <a14:foregroundMark x1="79487" y1="94309" x2="79093" y2="88753"/>
                          <a14:foregroundMark x1="79290" y1="88618" x2="45562" y2="97696"/>
                          <a14:foregroundMark x1="45562" y1="97696" x2="25247" y2="97154"/>
                          <a14:foregroundMark x1="74162" y1="97154" x2="74162" y2="97154"/>
                          <a14:foregroundMark x1="74162" y1="97154" x2="74162" y2="97154"/>
                          <a14:foregroundMark x1="74951" y1="96477" x2="75937" y2="95528"/>
                          <a14:foregroundMark x1="76331" y1="95122" x2="76331" y2="95122"/>
                          <a14:foregroundMark x1="77318" y1="93360" x2="77318" y2="93360"/>
                          <a14:foregroundMark x1="74753" y1="94038" x2="73373" y2="94444"/>
                          <a14:foregroundMark x1="71203" y1="95122" x2="69034" y2="95799"/>
                          <a14:foregroundMark x1="67456" y1="96341" x2="66667" y2="96341"/>
                          <a14:foregroundMark x1="63314" y1="96748" x2="63314" y2="96748"/>
                          <a14:foregroundMark x1="62722" y1="96748" x2="62722" y2="96748"/>
                          <a14:foregroundMark x1="64497" y1="97290" x2="68047" y2="97290"/>
                          <a14:foregroundMark x1="72584" y1="96612" x2="72584" y2="96612"/>
                          <a14:foregroundMark x1="74556" y1="95935" x2="75148" y2="95935"/>
                          <a14:foregroundMark x1="77120" y1="95664" x2="77120" y2="95664"/>
                          <a14:foregroundMark x1="74162" y1="96341" x2="70414" y2="96748"/>
                          <a14:foregroundMark x1="69034" y1="96883" x2="69034" y2="96883"/>
                          <a14:foregroundMark x1="68047" y1="96883" x2="70611" y2="97290"/>
                          <a14:foregroundMark x1="73373" y1="97425" x2="73373" y2="97425"/>
                          <a14:foregroundMark x1="74162" y1="97425" x2="75937" y2="97425"/>
                          <a14:foregroundMark x1="78501" y1="97290" x2="78501" y2="97290"/>
                          <a14:foregroundMark x1="79290" y1="97154" x2="79487" y2="96477"/>
                          <a14:foregroundMark x1="79487" y1="95528" x2="79487" y2="94986"/>
                          <a14:foregroundMark x1="79487" y1="94851" x2="79487" y2="94851"/>
                          <a14:foregroundMark x1="79487" y1="93767" x2="79487" y2="93767"/>
                          <a14:foregroundMark x1="60158" y1="98103" x2="60158" y2="98103"/>
                          <a14:foregroundMark x1="58777" y1="97967" x2="58777" y2="97967"/>
                          <a14:foregroundMark x1="56607" y1="97967" x2="55819" y2="97967"/>
                          <a14:foregroundMark x1="55030" y1="97967" x2="54438" y2="98103"/>
                          <a14:foregroundMark x1="53846" y1="98103" x2="53846" y2="98103"/>
                          <a14:foregroundMark x1="58383" y1="98103" x2="58383" y2="98103"/>
                          <a14:foregroundMark x1="52860" y1="98103" x2="51479" y2="98103"/>
                          <a14:foregroundMark x1="49310" y1="98103" x2="48718" y2="98103"/>
                          <a14:foregroundMark x1="47140" y1="98103" x2="46351" y2="98103"/>
                          <a14:foregroundMark x1="44773" y1="98103" x2="43590" y2="97967"/>
                          <a14:foregroundMark x1="42012" y1="97967" x2="42012" y2="97967"/>
                          <a14:foregroundMark x1="40434" y1="97696" x2="39842" y2="97696"/>
                          <a14:foregroundMark x1="38659" y1="97696" x2="38659" y2="97696"/>
                          <a14:foregroundMark x1="37673" y1="97696" x2="37673" y2="97696"/>
                          <a14:foregroundMark x1="35897" y1="97696" x2="35897" y2="97696"/>
                          <a14:foregroundMark x1="35108" y1="97696" x2="35108" y2="97696"/>
                          <a14:foregroundMark x1="34320" y1="97696" x2="34320" y2="97696"/>
                          <a14:foregroundMark x1="76529" y1="51762" x2="76529" y2="51762"/>
                          <a14:foregroundMark x1="76529" y1="51220" x2="75937" y2="50813"/>
                          <a14:foregroundMark x1="74753" y1="50678" x2="72584" y2="50000"/>
                          <a14:foregroundMark x1="71400" y1="49729" x2="69428" y2="49729"/>
                          <a14:foregroundMark x1="68442" y1="49729" x2="68442" y2="49729"/>
                          <a14:foregroundMark x1="24260" y1="97561" x2="24260" y2="97561"/>
                          <a14:foregroundMark x1="31755" y1="98103" x2="31755" y2="981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1" t="46389" r="13480"/>
            <a:stretch/>
          </p:blipFill>
          <p:spPr>
            <a:xfrm>
              <a:off x="6089490" y="1636011"/>
              <a:ext cx="890349" cy="1036113"/>
            </a:xfrm>
            <a:prstGeom prst="rect">
              <a:avLst/>
            </a:prstGeom>
          </p:spPr>
        </p:pic>
        <p:pic>
          <p:nvPicPr>
            <p:cNvPr id="122" name="그림 1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F2EE4552-A894-41F3-AFF9-D00AB6714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3109" b="43653" l="13268" r="86978">
                          <a14:foregroundMark x1="45700" y1="7124" x2="45700" y2="7124"/>
                          <a14:foregroundMark x1="39803" y1="6477" x2="39803" y2="6477"/>
                          <a14:foregroundMark x1="30713" y1="5829" x2="30713" y2="5829"/>
                          <a14:foregroundMark x1="29238" y1="8290" x2="29238" y2="8679"/>
                          <a14:foregroundMark x1="28993" y1="12047" x2="29975" y2="12565"/>
                          <a14:foregroundMark x1="33170" y1="13342" x2="35135" y2="12565"/>
                          <a14:foregroundMark x1="39066" y1="11399" x2="40786" y2="10881"/>
                          <a14:foregroundMark x1="41523" y1="10492" x2="41769" y2="8161"/>
                          <a14:foregroundMark x1="41032" y1="7383" x2="39066" y2="6736"/>
                          <a14:foregroundMark x1="36364" y1="6477" x2="33661" y2="6606"/>
                          <a14:foregroundMark x1="31204" y1="7642" x2="30958" y2="9456"/>
                          <a14:foregroundMark x1="31941" y1="10363" x2="35872" y2="10751"/>
                          <a14:foregroundMark x1="37592" y1="11010" x2="38821" y2="11010"/>
                          <a14:foregroundMark x1="41278" y1="7772" x2="41278" y2="7124"/>
                          <a14:foregroundMark x1="39558" y1="5440" x2="39558" y2="5440"/>
                          <a14:foregroundMark x1="39312" y1="5440" x2="39312" y2="5052"/>
                          <a14:foregroundMark x1="40295" y1="4404" x2="41278" y2="4275"/>
                          <a14:foregroundMark x1="43980" y1="4275" x2="43980" y2="4275"/>
                          <a14:foregroundMark x1="43489" y1="3109" x2="43489" y2="3109"/>
                          <a14:foregroundMark x1="43735" y1="3109" x2="43735" y2="3109"/>
                          <a14:foregroundMark x1="70270" y1="8938" x2="70270" y2="8938"/>
                          <a14:foregroundMark x1="64128" y1="8938" x2="64128" y2="8938"/>
                          <a14:foregroundMark x1="62408" y1="10363" x2="61916" y2="10881"/>
                          <a14:foregroundMark x1="62162" y1="12435" x2="62899" y2="12435"/>
                          <a14:foregroundMark x1="69533" y1="12435" x2="70762" y2="12435"/>
                          <a14:foregroundMark x1="74447" y1="12047" x2="75184" y2="11140"/>
                          <a14:foregroundMark x1="76658" y1="10363" x2="76658" y2="9845"/>
                          <a14:foregroundMark x1="75184" y1="8420" x2="72727" y2="8420"/>
                          <a14:foregroundMark x1="69533" y1="8290" x2="68796" y2="8808"/>
                          <a14:foregroundMark x1="67813" y1="9845" x2="67813" y2="10233"/>
                          <a14:foregroundMark x1="68305" y1="11140" x2="68305" y2="11140"/>
                          <a14:foregroundMark x1="71007" y1="11528" x2="71007" y2="11528"/>
                          <a14:foregroundMark x1="74693" y1="11140" x2="74447" y2="10363"/>
                          <a14:foregroundMark x1="72973" y1="9974" x2="68305" y2="9585"/>
                          <a14:foregroundMark x1="63636" y1="9585" x2="63636" y2="9585"/>
                          <a14:foregroundMark x1="61179" y1="11140" x2="61179" y2="11140"/>
                          <a14:foregroundMark x1="63391" y1="12435" x2="64128" y2="12435"/>
                          <a14:foregroundMark x1="67813" y1="12435" x2="68059" y2="11658"/>
                          <a14:foregroundMark x1="68550" y1="10622" x2="68305" y2="9974"/>
                          <a14:foregroundMark x1="67076" y1="9197" x2="66339" y2="8938"/>
                          <a14:foregroundMark x1="65356" y1="8679" x2="65356" y2="8679"/>
                          <a14:foregroundMark x1="65602" y1="8161" x2="68305" y2="7254"/>
                          <a14:foregroundMark x1="69287" y1="6995" x2="69287" y2="6995"/>
                          <a14:foregroundMark x1="66830" y1="6606" x2="66830" y2="6606"/>
                          <a14:foregroundMark x1="72973" y1="6736" x2="72973" y2="6736"/>
                          <a14:foregroundMark x1="73219" y1="6606" x2="73219" y2="6606"/>
                          <a14:foregroundMark x1="74447" y1="6347" x2="75676" y2="6088"/>
                          <a14:foregroundMark x1="77150" y1="5959" x2="77150" y2="5959"/>
                          <a14:foregroundMark x1="77641" y1="5959" x2="77641" y2="5959"/>
                          <a14:foregroundMark x1="79853" y1="7124" x2="79853" y2="7513"/>
                          <a14:foregroundMark x1="80590" y1="8161" x2="80590" y2="8161"/>
                          <a14:foregroundMark x1="82064" y1="8808" x2="82310" y2="9326"/>
                          <a14:foregroundMark x1="82555" y1="10492" x2="82064" y2="11140"/>
                          <a14:foregroundMark x1="81081" y1="12047" x2="81081" y2="12047"/>
                          <a14:foregroundMark x1="81081" y1="13342" x2="81081" y2="13342"/>
                          <a14:foregroundMark x1="80344" y1="13860" x2="80344" y2="13860"/>
                          <a14:foregroundMark x1="78378" y1="14249" x2="78378" y2="14249"/>
                          <a14:foregroundMark x1="15725" y1="31865" x2="15725" y2="31865"/>
                          <a14:foregroundMark x1="15479" y1="29793" x2="15725" y2="28886"/>
                          <a14:foregroundMark x1="16216" y1="26166" x2="16216" y2="25648"/>
                          <a14:foregroundMark x1="15233" y1="21503" x2="15233" y2="21503"/>
                          <a14:foregroundMark x1="13759" y1="23446" x2="13759" y2="23446"/>
                          <a14:foregroundMark x1="15725" y1="27979" x2="15971" y2="28627"/>
                          <a14:foregroundMark x1="15971" y1="30311" x2="15971" y2="30829"/>
                          <a14:foregroundMark x1="14988" y1="31865" x2="14988" y2="31865"/>
                          <a14:foregroundMark x1="14742" y1="32772" x2="14742" y2="32772"/>
                          <a14:foregroundMark x1="14251" y1="30959" x2="14251" y2="30570"/>
                          <a14:foregroundMark x1="14251" y1="30052" x2="14496" y2="29534"/>
                          <a14:foregroundMark x1="14496" y1="28756" x2="14496" y2="28756"/>
                          <a14:foregroundMark x1="14742" y1="27979" x2="14742" y2="27979"/>
                          <a14:foregroundMark x1="15233" y1="26684" x2="15233" y2="26684"/>
                          <a14:foregroundMark x1="15479" y1="29922" x2="14251" y2="31477"/>
                          <a14:foregroundMark x1="13268" y1="33420" x2="13268" y2="33420"/>
                          <a14:foregroundMark x1="13759" y1="34974" x2="14496" y2="35492"/>
                          <a14:foregroundMark x1="14988" y1="35881" x2="14988" y2="35881"/>
                          <a14:foregroundMark x1="14742" y1="35881" x2="14742" y2="35881"/>
                          <a14:foregroundMark x1="44226" y1="9974" x2="44226" y2="9974"/>
                          <a14:foregroundMark x1="46683" y1="9067" x2="46683" y2="9067"/>
                          <a14:foregroundMark x1="45946" y1="8549" x2="45946" y2="8549"/>
                          <a14:foregroundMark x1="44717" y1="8549" x2="44717" y2="8549"/>
                          <a14:foregroundMark x1="41769" y1="12953" x2="39803" y2="13212"/>
                          <a14:foregroundMark x1="34152" y1="13860" x2="33170" y2="13860"/>
                          <a14:foregroundMark x1="30713" y1="13990" x2="30713" y2="13990"/>
                          <a14:foregroundMark x1="29730" y1="13342" x2="29484" y2="12565"/>
                          <a14:foregroundMark x1="28747" y1="11269" x2="28256" y2="10881"/>
                          <a14:foregroundMark x1="27518" y1="9974" x2="27518" y2="9456"/>
                          <a14:foregroundMark x1="27273" y1="8549" x2="27273" y2="8549"/>
                          <a14:foregroundMark x1="27273" y1="6477" x2="27273" y2="6477"/>
                          <a14:foregroundMark x1="52826" y1="10881" x2="50123" y2="11140"/>
                          <a14:foregroundMark x1="44717" y1="11399" x2="44717" y2="11399"/>
                          <a14:foregroundMark x1="43489" y1="13212" x2="43489" y2="13212"/>
                          <a14:foregroundMark x1="43489" y1="14249" x2="43489" y2="14249"/>
                          <a14:foregroundMark x1="65848" y1="11658" x2="65848" y2="11658"/>
                          <a14:foregroundMark x1="60688" y1="9845" x2="61179" y2="8808"/>
                          <a14:foregroundMark x1="62899" y1="7772" x2="62899" y2="7772"/>
                          <a14:foregroundMark x1="63145" y1="7254" x2="63145" y2="7254"/>
                          <a14:foregroundMark x1="62162" y1="13212" x2="62162" y2="13212"/>
                          <a14:foregroundMark x1="63145" y1="13990" x2="64128" y2="14249"/>
                          <a14:foregroundMark x1="65602" y1="14378" x2="65602" y2="14378"/>
                          <a14:foregroundMark x1="68059" y1="14508" x2="69042" y2="14637"/>
                          <a14:foregroundMark x1="71007" y1="14637" x2="71007" y2="14637"/>
                          <a14:foregroundMark x1="84767" y1="13990" x2="84767" y2="13990"/>
                          <a14:foregroundMark x1="83538" y1="14378" x2="83292" y2="14767"/>
                          <a14:foregroundMark x1="83047" y1="16839" x2="83047" y2="16839"/>
                          <a14:foregroundMark x1="84521" y1="20984" x2="84521" y2="20984"/>
                          <a14:foregroundMark x1="85258" y1="23446" x2="85258" y2="23964"/>
                          <a14:foregroundMark x1="86978" y1="27073" x2="86978" y2="27461"/>
                          <a14:foregroundMark x1="44963" y1="40026" x2="43735" y2="39508"/>
                          <a14:foregroundMark x1="38329" y1="35881" x2="38329" y2="35881"/>
                          <a14:foregroundMark x1="77396" y1="30052" x2="80344" y2="30440"/>
                          <a14:foregroundMark x1="41523" y1="24352" x2="45700" y2="22798"/>
                          <a14:foregroundMark x1="41523" y1="40285" x2="40541" y2="40415"/>
                          <a14:foregroundMark x1="38329" y1="40674" x2="38329" y2="40674"/>
                          <a14:foregroundMark x1="37101" y1="40674" x2="37101" y2="40674"/>
                          <a14:foregroundMark x1="36364" y1="40674" x2="36364" y2="40674"/>
                          <a14:foregroundMark x1="36609" y1="38342" x2="36609" y2="38342"/>
                          <a14:foregroundMark x1="35872" y1="38472" x2="35135" y2="38860"/>
                          <a14:foregroundMark x1="34644" y1="39637" x2="34644" y2="39637"/>
                          <a14:foregroundMark x1="35135" y1="40285" x2="35872" y2="40933"/>
                          <a14:foregroundMark x1="37592" y1="41192" x2="37592" y2="41192"/>
                          <a14:foregroundMark x1="40295" y1="41710" x2="40295" y2="41710"/>
                          <a14:foregroundMark x1="43489" y1="41710" x2="44226" y2="41710"/>
                          <a14:foregroundMark x1="45700" y1="41580" x2="46192" y2="41192"/>
                          <a14:foregroundMark x1="46929" y1="40803" x2="47420" y2="40155"/>
                          <a14:foregroundMark x1="48403" y1="39637" x2="48403" y2="39637"/>
                          <a14:foregroundMark x1="49140" y1="40155" x2="49140" y2="40803"/>
                          <a14:foregroundMark x1="48403" y1="42098" x2="48403" y2="42098"/>
                          <a14:foregroundMark x1="46929" y1="42358" x2="46929" y2="42358"/>
                          <a14:foregroundMark x1="45946" y1="42746" x2="44963" y2="43135"/>
                          <a14:foregroundMark x1="44226" y1="43264" x2="44226" y2="43264"/>
                          <a14:foregroundMark x1="42260" y1="43523" x2="40295" y2="43653"/>
                          <a14:foregroundMark x1="39066" y1="43653" x2="37838" y2="43653"/>
                          <a14:foregroundMark x1="37101" y1="43523" x2="37101" y2="43523"/>
                          <a14:foregroundMark x1="85749" y1="11917" x2="85749" y2="11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3" r="10196" b="55278"/>
            <a:stretch/>
          </p:blipFill>
          <p:spPr>
            <a:xfrm>
              <a:off x="7283780" y="2591801"/>
              <a:ext cx="1004031" cy="1054744"/>
            </a:xfrm>
            <a:prstGeom prst="rect">
              <a:avLst/>
            </a:prstGeom>
          </p:spPr>
        </p:pic>
        <p:pic>
          <p:nvPicPr>
            <p:cNvPr id="123" name="그림 1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F05B0332-5BEE-4A21-AA26-CB8FE832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4" t="48958" r="13200" b="1944"/>
            <a:stretch/>
          </p:blipFill>
          <p:spPr>
            <a:xfrm>
              <a:off x="8377825" y="2711017"/>
              <a:ext cx="688010" cy="872870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DE93AECE-E8AC-4817-B322-91CA0D40E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6996471" y="1657017"/>
              <a:ext cx="805762" cy="1010988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A8A0F851-0EE8-4001-B7E3-132BC50C9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7858659" y="1666543"/>
              <a:ext cx="1318265" cy="1000823"/>
            </a:xfrm>
            <a:prstGeom prst="rect">
              <a:avLst/>
            </a:prstGeom>
          </p:spPr>
        </p:pic>
        <p:pic>
          <p:nvPicPr>
            <p:cNvPr id="126" name="그림 125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88146D-CE7B-486C-9110-08AC230B2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6206" b="44570" l="5488" r="95427">
                          <a14:foregroundMark x1="20732" y1="12412" x2="19512" y2="11283"/>
                          <a14:foregroundMark x1="20427" y1="10719" x2="20427" y2="10719"/>
                          <a14:foregroundMark x1="20427" y1="9732" x2="19817" y2="9027"/>
                          <a14:foregroundMark x1="18902" y1="7898" x2="18902" y2="7898"/>
                          <a14:foregroundMark x1="17683" y1="7616" x2="17683" y2="7616"/>
                          <a14:foregroundMark x1="15854" y1="7898" x2="15549" y2="8463"/>
                          <a14:foregroundMark x1="15549" y1="10014" x2="15549" y2="10014"/>
                          <a14:foregroundMark x1="16768" y1="11425" x2="16768" y2="11425"/>
                          <a14:foregroundMark x1="17683" y1="11566" x2="19817" y2="11142"/>
                          <a14:foregroundMark x1="21951" y1="10719" x2="23171" y2="9873"/>
                          <a14:foregroundMark x1="25610" y1="9309" x2="26524" y2="9309"/>
                          <a14:foregroundMark x1="29268" y1="9309" x2="30183" y2="9309"/>
                          <a14:foregroundMark x1="33841" y1="9732" x2="33841" y2="9732"/>
                          <a14:foregroundMark x1="35061" y1="9873" x2="35061" y2="9873"/>
                          <a14:foregroundMark x1="35671" y1="10296" x2="35366" y2="10719"/>
                          <a14:foregroundMark x1="34146" y1="11283" x2="33232" y2="11425"/>
                          <a14:foregroundMark x1="30488" y1="12130" x2="29573" y2="12271"/>
                          <a14:foregroundMark x1="26524" y1="12553" x2="25610" y2="11707"/>
                          <a14:foregroundMark x1="30793" y1="9873" x2="32927" y2="8463"/>
                          <a14:foregroundMark x1="32927" y1="8322" x2="32927" y2="8322"/>
                          <a14:foregroundMark x1="32927" y1="7898" x2="32927" y2="7898"/>
                          <a14:foregroundMark x1="30488" y1="7475" x2="28963" y2="7475"/>
                          <a14:foregroundMark x1="27134" y1="7616" x2="25610" y2="7616"/>
                          <a14:foregroundMark x1="23476" y1="7898" x2="23476" y2="7898"/>
                          <a14:foregroundMark x1="22561" y1="7898" x2="22561" y2="7898"/>
                          <a14:foregroundMark x1="21646" y1="7616" x2="21646" y2="7616"/>
                          <a14:foregroundMark x1="21037" y1="7616" x2="20122" y2="7475"/>
                          <a14:foregroundMark x1="19512" y1="7475" x2="19512" y2="7475"/>
                          <a14:foregroundMark x1="18293" y1="7334" x2="18293" y2="7334"/>
                          <a14:foregroundMark x1="17378" y1="7193" x2="17378" y2="7193"/>
                          <a14:foregroundMark x1="17073" y1="7193" x2="17073" y2="7193"/>
                          <a14:foregroundMark x1="16463" y1="6770" x2="16463" y2="6770"/>
                          <a14:foregroundMark x1="17988" y1="6770" x2="17988" y2="6770"/>
                          <a14:foregroundMark x1="19817" y1="7052" x2="20732" y2="7052"/>
                          <a14:foregroundMark x1="22866" y1="7193" x2="22866" y2="7193"/>
                          <a14:foregroundMark x1="25000" y1="7334" x2="25915" y2="7334"/>
                          <a14:foregroundMark x1="28659" y1="7052" x2="29878" y2="7052"/>
                          <a14:foregroundMark x1="32622" y1="6911" x2="32622" y2="6911"/>
                          <a14:foregroundMark x1="34756" y1="6911" x2="34756" y2="6911"/>
                          <a14:foregroundMark x1="35976" y1="7052" x2="35976" y2="7052"/>
                          <a14:foregroundMark x1="36280" y1="7193" x2="36280" y2="7193"/>
                          <a14:foregroundMark x1="36280" y1="7616" x2="35671" y2="8322"/>
                          <a14:foregroundMark x1="35061" y1="9168" x2="35061" y2="9168"/>
                          <a14:foregroundMark x1="35671" y1="9168" x2="37195" y2="7898"/>
                          <a14:foregroundMark x1="37500" y1="7757" x2="37500" y2="7757"/>
                          <a14:foregroundMark x1="38110" y1="7475" x2="38110" y2="7475"/>
                          <a14:foregroundMark x1="39329" y1="6911" x2="39329" y2="6911"/>
                          <a14:foregroundMark x1="39329" y1="6911" x2="39329" y2="6911"/>
                          <a14:foregroundMark x1="38720" y1="6770" x2="36585" y2="6488"/>
                          <a14:foregroundMark x1="34756" y1="6488" x2="34756" y2="6488"/>
                          <a14:foregroundMark x1="32622" y1="6488" x2="32622" y2="6488"/>
                          <a14:foregroundMark x1="31402" y1="6488" x2="31402" y2="6488"/>
                          <a14:foregroundMark x1="29268" y1="6488" x2="29268" y2="6488"/>
                          <a14:foregroundMark x1="27744" y1="6347" x2="27744" y2="6347"/>
                          <a14:foregroundMark x1="25610" y1="6347" x2="25610" y2="6347"/>
                          <a14:foregroundMark x1="24390" y1="6347" x2="24390" y2="6347"/>
                          <a14:foregroundMark x1="22866" y1="6347" x2="22866" y2="6347"/>
                          <a14:foregroundMark x1="21646" y1="6347" x2="21646" y2="6347"/>
                          <a14:foregroundMark x1="21341" y1="6347" x2="21341" y2="6347"/>
                          <a14:foregroundMark x1="27134" y1="6347" x2="27134" y2="6347"/>
                          <a14:foregroundMark x1="28659" y1="6206" x2="30183" y2="6206"/>
                          <a14:foregroundMark x1="33232" y1="6206" x2="33232" y2="6206"/>
                          <a14:foregroundMark x1="13415" y1="28491" x2="13415" y2="28491"/>
                          <a14:foregroundMark x1="10976" y1="31312" x2="10061" y2="33004"/>
                          <a14:foregroundMark x1="9756" y1="33992" x2="9756" y2="33992"/>
                          <a14:foregroundMark x1="9451" y1="35402" x2="9451" y2="35402"/>
                          <a14:foregroundMark x1="10976" y1="29337" x2="10976" y2="27927"/>
                          <a14:foregroundMark x1="11585" y1="26375" x2="11585" y2="25811"/>
                          <a14:foregroundMark x1="11585" y1="25388" x2="11890" y2="24542"/>
                          <a14:foregroundMark x1="12805" y1="23272" x2="12805" y2="22426"/>
                          <a14:foregroundMark x1="12195" y1="20592" x2="11585" y2="20169"/>
                          <a14:foregroundMark x1="10671" y1="19323" x2="10671" y2="18900"/>
                          <a14:foregroundMark x1="10671" y1="18195" x2="10671" y2="17348"/>
                          <a14:foregroundMark x1="10976" y1="15374" x2="10976" y2="15374"/>
                          <a14:foregroundMark x1="10976" y1="14386" x2="10976" y2="14386"/>
                          <a14:foregroundMark x1="9451" y1="17489" x2="8841" y2="18195"/>
                          <a14:foregroundMark x1="8232" y1="19182" x2="7927" y2="19605"/>
                          <a14:foregroundMark x1="7622" y1="20733" x2="7622" y2="20733"/>
                          <a14:foregroundMark x1="6707" y1="21721" x2="5793" y2="22144"/>
                          <a14:foregroundMark x1="5488" y1="22426" x2="5488" y2="22426"/>
                          <a14:foregroundMark x1="41463" y1="31312" x2="41463" y2="31312"/>
                          <a14:foregroundMark x1="41463" y1="31453" x2="41463" y2="31453"/>
                          <a14:foregroundMark x1="38720" y1="31594" x2="37500" y2="31453"/>
                          <a14:foregroundMark x1="35671" y1="31171" x2="33841" y2="30606"/>
                          <a14:foregroundMark x1="32927" y1="30606" x2="32927" y2="30606"/>
                          <a14:foregroundMark x1="32927" y1="30183" x2="34756" y2="29901"/>
                          <a14:foregroundMark x1="38110" y1="29619" x2="38110" y2="29619"/>
                          <a14:foregroundMark x1="39939" y1="30042" x2="40549" y2="30465"/>
                          <a14:foregroundMark x1="42378" y1="31030" x2="42378" y2="31030"/>
                          <a14:foregroundMark x1="42683" y1="31171" x2="43293" y2="31453"/>
                          <a14:foregroundMark x1="46341" y1="31735" x2="46341" y2="31735"/>
                          <a14:foregroundMark x1="46951" y1="32440" x2="46951" y2="32440"/>
                          <a14:foregroundMark x1="46646" y1="33286" x2="45732" y2="33286"/>
                          <a14:foregroundMark x1="44817" y1="33286" x2="44512" y2="32863"/>
                          <a14:foregroundMark x1="64939" y1="18054" x2="64939" y2="18054"/>
                          <a14:foregroundMark x1="65549" y1="20733" x2="65549" y2="20733"/>
                          <a14:foregroundMark x1="65549" y1="21016" x2="65549" y2="21016"/>
                          <a14:foregroundMark x1="64329" y1="21580" x2="64329" y2="21580"/>
                          <a14:foregroundMark x1="61280" y1="17066" x2="61280" y2="17066"/>
                          <a14:foregroundMark x1="61280" y1="16079" x2="61280" y2="16079"/>
                          <a14:foregroundMark x1="60061" y1="14951" x2="60061" y2="14951"/>
                          <a14:foregroundMark x1="59756" y1="14245" x2="59756" y2="14245"/>
                          <a14:foregroundMark x1="88415" y1="16925" x2="88415" y2="16925"/>
                          <a14:foregroundMark x1="88415" y1="16925" x2="88415" y2="16925"/>
                          <a14:foregroundMark x1="89329" y1="15515" x2="90244" y2="14810"/>
                          <a14:foregroundMark x1="90854" y1="14386" x2="91768" y2="13822"/>
                          <a14:foregroundMark x1="92683" y1="12835" x2="92683" y2="12835"/>
                          <a14:foregroundMark x1="92683" y1="12835" x2="92683" y2="12835"/>
                          <a14:foregroundMark x1="90854" y1="18054" x2="90854" y2="18618"/>
                          <a14:foregroundMark x1="91463" y1="24683" x2="91463" y2="24683"/>
                          <a14:foregroundMark x1="90549" y1="26375" x2="90549" y2="26375"/>
                          <a14:foregroundMark x1="90244" y1="27221" x2="90244" y2="27221"/>
                          <a14:foregroundMark x1="90549" y1="28068" x2="90549" y2="28068"/>
                          <a14:foregroundMark x1="90854" y1="29760" x2="90854" y2="30324"/>
                          <a14:foregroundMark x1="90854" y1="30889" x2="90854" y2="31312"/>
                          <a14:foregroundMark x1="91159" y1="32158" x2="91159" y2="32581"/>
                          <a14:foregroundMark x1="92073" y1="33709" x2="92073" y2="33709"/>
                          <a14:foregroundMark x1="95427" y1="29337" x2="95427" y2="29337"/>
                          <a14:foregroundMark x1="95427" y1="28914" x2="95427" y2="28209"/>
                          <a14:foregroundMark x1="95427" y1="27645" x2="95427" y2="27645"/>
                          <a14:foregroundMark x1="86280" y1="37094" x2="85061" y2="37377"/>
                          <a14:foregroundMark x1="82622" y1="37659" x2="81707" y2="37800"/>
                          <a14:foregroundMark x1="78659" y1="38082" x2="78049" y2="38223"/>
                          <a14:foregroundMark x1="76220" y1="38364" x2="73780" y2="38505"/>
                          <a14:foregroundMark x1="70427" y1="38787" x2="69512" y2="38787"/>
                          <a14:foregroundMark x1="67988" y1="38928" x2="67988" y2="38928"/>
                          <a14:foregroundMark x1="67073" y1="39210" x2="67073" y2="39210"/>
                          <a14:foregroundMark x1="66768" y1="40621" x2="67073" y2="41044"/>
                          <a14:foregroundMark x1="69207" y1="42172" x2="69207" y2="42172"/>
                          <a14:foregroundMark x1="70732" y1="42313" x2="72866" y2="42172"/>
                          <a14:foregroundMark x1="75305" y1="41890" x2="76829" y2="41044"/>
                          <a14:foregroundMark x1="77744" y1="40762" x2="77744" y2="40762"/>
                          <a14:foregroundMark x1="76829" y1="40339" x2="76829" y2="40339"/>
                          <a14:foregroundMark x1="77744" y1="40903" x2="79268" y2="40903"/>
                          <a14:foregroundMark x1="83232" y1="40903" x2="84146" y2="40903"/>
                          <a14:foregroundMark x1="85671" y1="40903" x2="85671" y2="40903"/>
                          <a14:foregroundMark x1="86280" y1="40903" x2="86585" y2="40197"/>
                          <a14:foregroundMark x1="87805" y1="38928" x2="87500" y2="38364"/>
                          <a14:foregroundMark x1="86585" y1="37518" x2="84146" y2="36671"/>
                          <a14:foregroundMark x1="82927" y1="36248" x2="81707" y2="36530"/>
                          <a14:foregroundMark x1="78659" y1="39210" x2="77134" y2="39492"/>
                          <a14:foregroundMark x1="72561" y1="40762" x2="68293" y2="41326"/>
                          <a14:foregroundMark x1="64939" y1="41890" x2="64939" y2="41890"/>
                          <a14:foregroundMark x1="64024" y1="42031" x2="63110" y2="42454"/>
                          <a14:foregroundMark x1="62195" y1="43300" x2="62195" y2="43300"/>
                          <a14:foregroundMark x1="66159" y1="44006" x2="68598" y2="43583"/>
                          <a14:foregroundMark x1="71037" y1="42877" x2="72256" y2="42736"/>
                          <a14:foregroundMark x1="76829" y1="42595" x2="80793" y2="42454"/>
                          <a14:foregroundMark x1="86280" y1="42454" x2="86280" y2="42454"/>
                          <a14:foregroundMark x1="82927" y1="42313" x2="82927" y2="42313"/>
                          <a14:foregroundMark x1="82622" y1="42736" x2="82622" y2="42736"/>
                          <a14:foregroundMark x1="83537" y1="43018" x2="83537" y2="43018"/>
                          <a14:foregroundMark x1="85671" y1="43300" x2="85671" y2="43300"/>
                          <a14:foregroundMark x1="85976" y1="43441" x2="85976" y2="43441"/>
                          <a14:foregroundMark x1="85671" y1="43865" x2="85671" y2="43865"/>
                          <a14:foregroundMark x1="86280" y1="44147" x2="85366" y2="44147"/>
                          <a14:foregroundMark x1="83841" y1="44006" x2="83841" y2="44006"/>
                          <a14:foregroundMark x1="82622" y1="43724" x2="81707" y2="43583"/>
                          <a14:foregroundMark x1="80793" y1="43441" x2="79878" y2="43441"/>
                          <a14:foregroundMark x1="78659" y1="43441" x2="78659" y2="43441"/>
                          <a14:foregroundMark x1="77439" y1="43441" x2="77439" y2="43441"/>
                          <a14:foregroundMark x1="75610" y1="43583" x2="75610" y2="43583"/>
                          <a14:foregroundMark x1="74390" y1="43724" x2="74390" y2="43724"/>
                          <a14:foregroundMark x1="71951" y1="43724" x2="71951" y2="43724"/>
                          <a14:foregroundMark x1="70427" y1="43865" x2="70427" y2="43865"/>
                          <a14:foregroundMark x1="68902" y1="43865" x2="67683" y2="43865"/>
                          <a14:foregroundMark x1="65244" y1="43865" x2="63720" y2="43724"/>
                          <a14:foregroundMark x1="62805" y1="43441" x2="62805" y2="43441"/>
                          <a14:foregroundMark x1="60976" y1="43300" x2="60366" y2="43159"/>
                          <a14:foregroundMark x1="59451" y1="42877" x2="59451" y2="42877"/>
                          <a14:foregroundMark x1="57622" y1="42877" x2="57622" y2="42877"/>
                          <a14:foregroundMark x1="57317" y1="43583" x2="58232" y2="43865"/>
                          <a14:foregroundMark x1="59756" y1="44429" x2="59756" y2="44429"/>
                          <a14:foregroundMark x1="60366" y1="44570" x2="60366" y2="44570"/>
                          <a14:foregroundMark x1="61585" y1="44570" x2="61585" y2="44570"/>
                          <a14:foregroundMark x1="64024" y1="44570" x2="64939" y2="44429"/>
                          <a14:foregroundMark x1="66463" y1="44288" x2="67378" y2="44288"/>
                          <a14:foregroundMark x1="67988" y1="44147" x2="68902" y2="44147"/>
                          <a14:foregroundMark x1="71341" y1="44006" x2="72561" y2="44006"/>
                          <a14:foregroundMark x1="75610" y1="44006" x2="77439" y2="44006"/>
                          <a14:foregroundMark x1="78963" y1="43865" x2="79878" y2="43865"/>
                          <a14:foregroundMark x1="82317" y1="43724" x2="82317" y2="43724"/>
                          <a14:foregroundMark x1="83841" y1="43724" x2="83841" y2="43724"/>
                          <a14:foregroundMark x1="84451" y1="43724" x2="84451" y2="43724"/>
                          <a14:foregroundMark x1="82317" y1="43865" x2="80488" y2="44006"/>
                          <a14:foregroundMark x1="79268" y1="44147" x2="79268" y2="44147"/>
                          <a14:foregroundMark x1="77439" y1="44147" x2="76220" y2="44147"/>
                          <a14:foregroundMark x1="75915" y1="44147" x2="74695" y2="44147"/>
                          <a14:foregroundMark x1="73476" y1="44147" x2="72561" y2="44147"/>
                          <a14:foregroundMark x1="70732" y1="44147" x2="69817" y2="44147"/>
                          <a14:foregroundMark x1="66768" y1="44429" x2="65244" y2="44429"/>
                          <a14:foregroundMark x1="63720" y1="44429" x2="63720" y2="44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6252" r="3245" b="55500"/>
            <a:stretch/>
          </p:blipFill>
          <p:spPr>
            <a:xfrm>
              <a:off x="5016293" y="2701778"/>
              <a:ext cx="1040386" cy="935244"/>
            </a:xfrm>
            <a:prstGeom prst="rect">
              <a:avLst/>
            </a:prstGeom>
          </p:spPr>
        </p:pic>
        <p:pic>
          <p:nvPicPr>
            <p:cNvPr id="127" name="그림 1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C113DBF-643D-418C-B4CD-C96EE3055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6700" b="97320" l="6098" r="93598">
                          <a14:foregroundMark x1="13720" y1="70099" x2="13720" y2="70099"/>
                          <a14:foregroundMark x1="11585" y1="73061" x2="11585" y2="73766"/>
                          <a14:foregroundMark x1="11585" y1="78843" x2="11585" y2="79408"/>
                          <a14:foregroundMark x1="10976" y1="81241" x2="10976" y2="81946"/>
                          <a14:foregroundMark x1="9451" y1="85896" x2="9451" y2="85896"/>
                          <a14:foregroundMark x1="9451" y1="86742" x2="9451" y2="86742"/>
                          <a14:foregroundMark x1="7317" y1="74894" x2="8537" y2="74048"/>
                          <a14:foregroundMark x1="10976" y1="69958" x2="10976" y2="69958"/>
                          <a14:foregroundMark x1="10366" y1="66714" x2="10366" y2="66714"/>
                          <a14:foregroundMark x1="14024" y1="66855" x2="61585" y2="65162"/>
                          <a14:foregroundMark x1="61585" y1="65162" x2="88415" y2="80959"/>
                          <a14:foregroundMark x1="88415" y1="80959" x2="50610" y2="90127"/>
                          <a14:foregroundMark x1="50610" y1="90127" x2="13720" y2="80818"/>
                          <a14:foregroundMark x1="13720" y1="80818" x2="16159" y2="67278"/>
                          <a14:foregroundMark x1="72866" y1="66855" x2="72866" y2="66855"/>
                          <a14:foregroundMark x1="68598" y1="63611" x2="68598" y2="63611"/>
                          <a14:foregroundMark x1="68598" y1="60367" x2="68598" y2="60367"/>
                          <a14:foregroundMark x1="69817" y1="58533" x2="69817" y2="58533"/>
                          <a14:foregroundMark x1="74390" y1="58956" x2="74390" y2="65303"/>
                          <a14:foregroundMark x1="64024" y1="60931" x2="71951" y2="66432"/>
                          <a14:foregroundMark x1="73171" y1="61777" x2="73171" y2="61777"/>
                          <a14:foregroundMark x1="70122" y1="60508" x2="70122" y2="60508"/>
                          <a14:foregroundMark x1="67683" y1="61213" x2="67683" y2="62764"/>
                          <a14:foregroundMark x1="68598" y1="64739" x2="70122" y2="65162"/>
                          <a14:foregroundMark x1="75305" y1="65303" x2="76829" y2="65162"/>
                          <a14:foregroundMark x1="78659" y1="64316" x2="79878" y2="63188"/>
                          <a14:foregroundMark x1="81402" y1="62482" x2="82012" y2="61495"/>
                          <a14:foregroundMark x1="81402" y1="60085" x2="81402" y2="60085"/>
                          <a14:foregroundMark x1="78963" y1="59379" x2="77744" y2="58956"/>
                          <a14:foregroundMark x1="76829" y1="58815" x2="74390" y2="58815"/>
                          <a14:foregroundMark x1="72256" y1="58815" x2="70732" y2="58956"/>
                          <a14:foregroundMark x1="64939" y1="59520" x2="64939" y2="59520"/>
                          <a14:foregroundMark x1="63110" y1="60085" x2="63110" y2="60085"/>
                          <a14:foregroundMark x1="60671" y1="61072" x2="60671" y2="62059"/>
                          <a14:foregroundMark x1="60671" y1="63752" x2="60976" y2="64598"/>
                          <a14:foregroundMark x1="61890" y1="65726" x2="64024" y2="65726"/>
                          <a14:foregroundMark x1="69512" y1="66150" x2="72256" y2="66150"/>
                          <a14:foregroundMark x1="77439" y1="65867" x2="77439" y2="65867"/>
                          <a14:foregroundMark x1="79268" y1="65726" x2="81402" y2="64175"/>
                          <a14:foregroundMark x1="82622" y1="63188" x2="83537" y2="62623"/>
                          <a14:foregroundMark x1="83841" y1="62200" x2="83841" y2="61636"/>
                          <a14:foregroundMark x1="83841" y1="61072" x2="83841" y2="60367"/>
                          <a14:foregroundMark x1="83841" y1="59661" x2="83537" y2="58956"/>
                          <a14:foregroundMark x1="82317" y1="58392" x2="82317" y2="58392"/>
                          <a14:foregroundMark x1="80183" y1="57969" x2="80183" y2="57969"/>
                          <a14:foregroundMark x1="76829" y1="57969" x2="76829" y2="57969"/>
                          <a14:foregroundMark x1="74390" y1="57969" x2="73171" y2="57969"/>
                          <a14:foregroundMark x1="70732" y1="57969" x2="70732" y2="57969"/>
                          <a14:foregroundMark x1="68598" y1="57969" x2="68598" y2="57969"/>
                          <a14:foregroundMark x1="66768" y1="57969" x2="66768" y2="57969"/>
                          <a14:foregroundMark x1="64024" y1="58251" x2="64024" y2="58251"/>
                          <a14:foregroundMark x1="60976" y1="59379" x2="60976" y2="59379"/>
                          <a14:foregroundMark x1="59756" y1="59944" x2="59756" y2="59944"/>
                          <a14:foregroundMark x1="61890" y1="58815" x2="65549" y2="58251"/>
                          <a14:foregroundMark x1="66159" y1="57969" x2="66159" y2="57969"/>
                          <a14:foregroundMark x1="66463" y1="57969" x2="66463" y2="57969"/>
                          <a14:foregroundMark x1="68902" y1="57828" x2="68902" y2="57828"/>
                          <a14:foregroundMark x1="70122" y1="57828" x2="70122" y2="57828"/>
                          <a14:foregroundMark x1="73171" y1="57828" x2="73171" y2="57828"/>
                          <a14:foregroundMark x1="75610" y1="57828" x2="75610" y2="57828"/>
                          <a14:foregroundMark x1="79268" y1="57828" x2="79268" y2="57828"/>
                          <a14:foregroundMark x1="81098" y1="57546" x2="81098" y2="57546"/>
                          <a14:foregroundMark x1="82622" y1="57264" x2="82622" y2="57264"/>
                          <a14:foregroundMark x1="83537" y1="57264" x2="83537" y2="57264"/>
                          <a14:foregroundMark x1="83537" y1="57264" x2="83537" y2="57264"/>
                          <a14:foregroundMark x1="83537" y1="57264" x2="83537" y2="57264"/>
                          <a14:foregroundMark x1="84451" y1="57264" x2="84451" y2="57264"/>
                          <a14:foregroundMark x1="85976" y1="58251" x2="85976" y2="58251"/>
                          <a14:foregroundMark x1="82012" y1="58392" x2="79878" y2="57969"/>
                          <a14:foregroundMark x1="79268" y1="57969" x2="79268" y2="57969"/>
                          <a14:foregroundMark x1="76524" y1="57828" x2="74695" y2="57405"/>
                          <a14:foregroundMark x1="71951" y1="56841" x2="71951" y2="56841"/>
                          <a14:foregroundMark x1="71037" y1="56841" x2="71037" y2="56841"/>
                          <a14:foregroundMark x1="71037" y1="56841" x2="71037" y2="56841"/>
                          <a14:foregroundMark x1="68598" y1="57546" x2="68598" y2="57546"/>
                          <a14:foregroundMark x1="68293" y1="57828" x2="68293" y2="57828"/>
                          <a14:foregroundMark x1="67683" y1="57828" x2="67683" y2="57828"/>
                          <a14:foregroundMark x1="68293" y1="57264" x2="68293" y2="57264"/>
                          <a14:foregroundMark x1="68598" y1="56841" x2="68598" y2="56841"/>
                          <a14:foregroundMark x1="69512" y1="56841" x2="69512" y2="56841"/>
                          <a14:foregroundMark x1="68902" y1="56700" x2="68902" y2="56700"/>
                          <a14:foregroundMark x1="77744" y1="56700" x2="77744" y2="56700"/>
                          <a14:foregroundMark x1="78963" y1="56700" x2="78963" y2="56700"/>
                          <a14:foregroundMark x1="79878" y1="56841" x2="79878" y2="56841"/>
                          <a14:foregroundMark x1="77744" y1="65726" x2="77744" y2="65726"/>
                          <a14:foregroundMark x1="76524" y1="64598" x2="77744" y2="63752"/>
                          <a14:foregroundMark x1="78963" y1="63047" x2="79878" y2="62200"/>
                          <a14:foregroundMark x1="80488" y1="61213" x2="80488" y2="60508"/>
                          <a14:foregroundMark x1="80488" y1="60508" x2="80488" y2="60508"/>
                          <a14:foregroundMark x1="78049" y1="60367" x2="78049" y2="60367"/>
                          <a14:foregroundMark x1="92683" y1="67278" x2="94512" y2="76728"/>
                          <a14:foregroundMark x1="82622" y1="92102" x2="60671" y2="92102"/>
                          <a14:foregroundMark x1="73476" y1="90127" x2="63110" y2="90127"/>
                          <a14:foregroundMark x1="71341" y1="90973" x2="58537" y2="91114"/>
                          <a14:foregroundMark x1="77439" y1="92666" x2="54878" y2="95205"/>
                          <a14:foregroundMark x1="76829" y1="95346" x2="62805" y2="96474"/>
                          <a14:foregroundMark x1="60671" y1="89986" x2="76524" y2="93371"/>
                          <a14:foregroundMark x1="79268" y1="94781" x2="79268" y2="94781"/>
                          <a14:foregroundMark x1="78049" y1="95769" x2="76829" y2="96474"/>
                          <a14:foregroundMark x1="69817" y1="96756" x2="69817" y2="96756"/>
                          <a14:foregroundMark x1="67378" y1="96897" x2="65244" y2="96897"/>
                          <a14:foregroundMark x1="63110" y1="96897" x2="63110" y2="96897"/>
                          <a14:foregroundMark x1="59756" y1="96897" x2="59756" y2="96897"/>
                          <a14:foregroundMark x1="58537" y1="96756" x2="57622" y2="95769"/>
                          <a14:foregroundMark x1="57622" y1="95205" x2="56402" y2="94217"/>
                          <a14:foregroundMark x1="55793" y1="93794" x2="54878" y2="93089"/>
                          <a14:foregroundMark x1="54878" y1="92525" x2="54878" y2="91961"/>
                          <a14:foregroundMark x1="54878" y1="91255" x2="55183" y2="90691"/>
                          <a14:foregroundMark x1="58232" y1="90127" x2="58232" y2="90127"/>
                          <a14:foregroundMark x1="62805" y1="97320" x2="62805" y2="97320"/>
                          <a14:foregroundMark x1="61890" y1="96474" x2="61890" y2="96474"/>
                          <a14:foregroundMark x1="61890" y1="96192" x2="61890" y2="96192"/>
                          <a14:foregroundMark x1="70732" y1="96474" x2="70732" y2="96474"/>
                          <a14:foregroundMark x1="72866" y1="97320" x2="72866" y2="97320"/>
                          <a14:foregroundMark x1="75610" y1="97320" x2="75610" y2="97320"/>
                          <a14:foregroundMark x1="76524" y1="97320" x2="76524" y2="97320"/>
                          <a14:foregroundMark x1="71037" y1="97320" x2="71037" y2="97320"/>
                          <a14:foregroundMark x1="69817" y1="97320" x2="69817" y2="97320"/>
                          <a14:foregroundMark x1="67683" y1="97320" x2="67683" y2="97320"/>
                          <a14:foregroundMark x1="66768" y1="97320" x2="66768" y2="97320"/>
                          <a14:foregroundMark x1="26524" y1="83357" x2="25305" y2="82511"/>
                          <a14:foregroundMark x1="24085" y1="81664" x2="24085" y2="81664"/>
                          <a14:foregroundMark x1="22866" y1="80959" x2="15549" y2="77010"/>
                          <a14:foregroundMark x1="29573" y1="78420" x2="25000" y2="81100"/>
                          <a14:foregroundMark x1="31402" y1="76869" x2="24390" y2="81523"/>
                          <a14:foregroundMark x1="29573" y1="77010" x2="25305" y2="79408"/>
                          <a14:foregroundMark x1="25305" y1="79408" x2="25305" y2="79408"/>
                          <a14:foregroundMark x1="25305" y1="79549" x2="25305" y2="79549"/>
                          <a14:foregroundMark x1="8232" y1="79972" x2="8232" y2="79972"/>
                          <a14:foregroundMark x1="7927" y1="79549" x2="7927" y2="79549"/>
                          <a14:foregroundMark x1="7927" y1="78843" x2="7927" y2="77997"/>
                          <a14:foregroundMark x1="7927" y1="77997" x2="7927" y2="77997"/>
                          <a14:foregroundMark x1="9756" y1="72779" x2="9756" y2="727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5" t="56502" r="3245" b="2616"/>
            <a:stretch/>
          </p:blipFill>
          <p:spPr>
            <a:xfrm>
              <a:off x="6161688" y="2649100"/>
              <a:ext cx="1052166" cy="1010988"/>
            </a:xfrm>
            <a:prstGeom prst="rect">
              <a:avLst/>
            </a:prstGeom>
          </p:spPr>
        </p:pic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B0A048C-D6CB-499E-AC89-3F5BD864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623" y="5525439"/>
            <a:ext cx="440404" cy="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3E60E2E-D50A-495C-AC42-BF199C513ACC}"/>
              </a:ext>
            </a:extLst>
          </p:cNvPr>
          <p:cNvSpPr txBox="1"/>
          <p:nvPr/>
        </p:nvSpPr>
        <p:spPr>
          <a:xfrm>
            <a:off x="3443517" y="3644550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배경 연출 변화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1AD5282-CBA3-40F5-8D45-5BA2FE8E66F9}"/>
              </a:ext>
            </a:extLst>
          </p:cNvPr>
          <p:cNvSpPr txBox="1"/>
          <p:nvPr/>
        </p:nvSpPr>
        <p:spPr>
          <a:xfrm>
            <a:off x="2510654" y="5986434"/>
            <a:ext cx="2125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로딩 화면을 활용한 만화 컷 신</a:t>
            </a:r>
          </a:p>
        </p:txBody>
      </p:sp>
    </p:spTree>
    <p:extLst>
      <p:ext uri="{BB962C8B-B14F-4D97-AF65-F5344CB8AC3E}">
        <p14:creationId xmlns:p14="http://schemas.microsoft.com/office/powerpoint/2010/main" val="3695320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en-US" altLang="ko-KR" dirty="0"/>
              <a:t>+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839" y="2184934"/>
            <a:ext cx="6152093" cy="2590800"/>
          </a:xfrm>
        </p:spPr>
        <p:txBody>
          <a:bodyPr/>
          <a:lstStyle/>
          <a:p>
            <a:r>
              <a:rPr lang="ko-KR" altLang="en-US" dirty="0"/>
              <a:t>게임 플레이를 중단할 경우 유저의 집중력에 방해 요소로 작용</a:t>
            </a:r>
            <a:endParaRPr lang="en-US" altLang="ko-KR" dirty="0"/>
          </a:p>
          <a:p>
            <a:r>
              <a:rPr lang="ko-KR" altLang="en-US" dirty="0"/>
              <a:t>던전 입장 전 또는 클리어 후 스토리 연출</a:t>
            </a:r>
            <a:endParaRPr lang="en-US" altLang="ko-KR" dirty="0"/>
          </a:p>
          <a:p>
            <a:r>
              <a:rPr lang="ko-KR" altLang="en-US" dirty="0"/>
              <a:t>던전 입장 전 스토리 연출</a:t>
            </a:r>
            <a:endParaRPr lang="en-US" altLang="ko-KR" dirty="0"/>
          </a:p>
          <a:p>
            <a:pPr lvl="1"/>
            <a:r>
              <a:rPr lang="ko-KR" altLang="en-US" dirty="0"/>
              <a:t>던전 클리어의 목적을 유저가 이해</a:t>
            </a:r>
            <a:endParaRPr lang="en-US" altLang="ko-KR" dirty="0"/>
          </a:p>
          <a:p>
            <a:r>
              <a:rPr lang="ko-KR" altLang="en-US" dirty="0"/>
              <a:t>던전 클리어 후 스토리 연출</a:t>
            </a:r>
            <a:endParaRPr lang="en-US" altLang="ko-KR" dirty="0"/>
          </a:p>
          <a:p>
            <a:pPr lvl="1"/>
            <a:r>
              <a:rPr lang="ko-KR" altLang="en-US" dirty="0"/>
              <a:t>유저의 행동이 게임 스토리에 영향을 준 것처럼 연출</a:t>
            </a:r>
            <a:endParaRPr lang="en-US" altLang="ko-KR" dirty="0"/>
          </a:p>
          <a:p>
            <a:pPr lvl="1"/>
            <a:r>
              <a:rPr lang="ko-KR" altLang="en-US" dirty="0"/>
              <a:t>유저의 플레이 성취감 고조시킴</a:t>
            </a:r>
            <a:endParaRPr lang="en-US" altLang="ko-KR" dirty="0"/>
          </a:p>
          <a:p>
            <a:r>
              <a:rPr lang="ko-KR" altLang="en-US" dirty="0"/>
              <a:t>위 둘을 복합적을 사용가능</a:t>
            </a:r>
            <a:endParaRPr lang="en-US" altLang="ko-KR" dirty="0"/>
          </a:p>
          <a:p>
            <a:pPr lvl="1"/>
            <a:r>
              <a:rPr lang="ko-KR" altLang="en-US" dirty="0"/>
              <a:t>매우 중요한 이야기를 전달 할 경우 또는 보스 던전을 플레이하기 전에 사용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EC712B-E2B7-4AE3-85A1-0E9D77B4A44F}"/>
              </a:ext>
            </a:extLst>
          </p:cNvPr>
          <p:cNvGrpSpPr/>
          <p:nvPr/>
        </p:nvGrpSpPr>
        <p:grpSpPr>
          <a:xfrm>
            <a:off x="405512" y="1348663"/>
            <a:ext cx="4156072" cy="2281150"/>
            <a:chOff x="504825" y="1367043"/>
            <a:chExt cx="4156072" cy="22811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0E1E16-D47B-4D8E-B6EE-2726D89B84DB}"/>
                </a:ext>
              </a:extLst>
            </p:cNvPr>
            <p:cNvGrpSpPr/>
            <p:nvPr/>
          </p:nvGrpSpPr>
          <p:grpSpPr>
            <a:xfrm>
              <a:off x="2638395" y="2545095"/>
              <a:ext cx="2022502" cy="1070658"/>
              <a:chOff x="504825" y="1383166"/>
              <a:chExt cx="2022502" cy="107065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0DAC727-C8AA-462D-B9BD-1D3B9DFA6B2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45" name="Picture 2" descr="7.png">
                  <a:extLst>
                    <a:ext uri="{FF2B5EF4-FFF2-40B4-BE49-F238E27FC236}">
                      <a16:creationId xmlns:a16="http://schemas.microsoft.com/office/drawing/2014/main" id="{907684C2-A1ED-4F62-9391-D7E37C3599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4" descr="7.png">
                  <a:extLst>
                    <a:ext uri="{FF2B5EF4-FFF2-40B4-BE49-F238E27FC236}">
                      <a16:creationId xmlns:a16="http://schemas.microsoft.com/office/drawing/2014/main" id="{C64B9ABA-F030-45A6-B654-38769DEE7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관련 이미지">
                <a:extLst>
                  <a:ext uri="{FF2B5EF4-FFF2-40B4-BE49-F238E27FC236}">
                    <a16:creationId xmlns:a16="http://schemas.microsoft.com/office/drawing/2014/main" id="{48E1709D-954D-45C7-BAFC-36FF35302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관련 이미지">
                <a:extLst>
                  <a:ext uri="{FF2B5EF4-FFF2-40B4-BE49-F238E27FC236}">
                    <a16:creationId xmlns:a16="http://schemas.microsoft.com/office/drawing/2014/main" id="{659DFBC9-A9F1-4E52-9A12-CA0ED5171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구름 25">
                <a:extLst>
                  <a:ext uri="{FF2B5EF4-FFF2-40B4-BE49-F238E27FC236}">
                    <a16:creationId xmlns:a16="http://schemas.microsoft.com/office/drawing/2014/main" id="{5BC68557-C35C-4F78-956C-CDAE247AD227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3E3AC4-232F-4BAA-B0CB-F83B4E3B7439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2C73F39-A785-46BD-A55A-FF3981FEA958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2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E130E3E4-7F58-45B6-A567-3F2CE7C04F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02D12CF2-3C4F-419B-A80B-A2F5D16EBE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C9C3C297-BEF0-4483-BED6-0605694EEB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0" descr="룬 .png에 대한 이미지 검색결과">
                <a:extLst>
                  <a:ext uri="{FF2B5EF4-FFF2-40B4-BE49-F238E27FC236}">
                    <a16:creationId xmlns:a16="http://schemas.microsoft.com/office/drawing/2014/main" id="{37B8ABA3-1891-4999-9173-D3B1C63E7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7DA466-76E2-4218-A3D1-7DCD75BC393A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643483B7-2488-4537-B1D4-36B3C2E6909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DE8B6EC-9365-4B53-A3FA-27E578931C04}"/>
                    </a:ext>
                  </a:extLst>
                </p:cNvPr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5FEA26A4-1807-4150-BBB3-2C7C0A04CA2D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472AB1FE-15D4-4225-BD46-0BAF18715605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B047F86-823D-4C37-B580-55AAC23D765F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22483657-0A3C-439F-9B86-7B8F1F66526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D169CE05-07EE-4095-84F6-81C16DE5AF8D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F075369-AA9F-40E5-944B-2829E42C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EB4A9D49-AF5C-4FDA-91BC-872961300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ED7FD5B9-C40C-48D9-98C4-F2DE9ADEDC2A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F011CCC-12FE-433C-B06C-5070C4F3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023F68-C341-4765-8C79-021DD2FD8006}"/>
                </a:ext>
              </a:extLst>
            </p:cNvPr>
            <p:cNvGrpSpPr/>
            <p:nvPr/>
          </p:nvGrpSpPr>
          <p:grpSpPr>
            <a:xfrm>
              <a:off x="504825" y="2513147"/>
              <a:ext cx="2022502" cy="1135046"/>
              <a:chOff x="2612560" y="2513147"/>
              <a:chExt cx="2022502" cy="1135046"/>
            </a:xfrm>
          </p:grpSpPr>
          <p:pic>
            <p:nvPicPr>
              <p:cNvPr id="21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E6E8420B-D4F9-4E81-B23D-AB079FC725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4950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F75E204-AD2B-468B-8FAF-C793BDB75786}"/>
                  </a:ext>
                </a:extLst>
              </p:cNvPr>
              <p:cNvSpPr/>
              <p:nvPr/>
            </p:nvSpPr>
            <p:spPr>
              <a:xfrm>
                <a:off x="2612560" y="2513147"/>
                <a:ext cx="2022502" cy="1135046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보상화면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3A1D05-6B59-420B-BBDF-2760D3352A5D}"/>
                </a:ext>
              </a:extLst>
            </p:cNvPr>
            <p:cNvGrpSpPr/>
            <p:nvPr/>
          </p:nvGrpSpPr>
          <p:grpSpPr>
            <a:xfrm>
              <a:off x="504825" y="1367043"/>
              <a:ext cx="2020112" cy="1135046"/>
              <a:chOff x="504825" y="2513147"/>
              <a:chExt cx="2020112" cy="1135046"/>
            </a:xfrm>
          </p:grpSpPr>
          <p:pic>
            <p:nvPicPr>
              <p:cNvPr id="19" name="Picture 2" descr="2D 중세 배경에 대한 이미지 검색결과">
                <a:extLst>
                  <a:ext uri="{FF2B5EF4-FFF2-40B4-BE49-F238E27FC236}">
                    <a16:creationId xmlns:a16="http://schemas.microsoft.com/office/drawing/2014/main" id="{5D142C4B-D588-4C74-A3C8-2407807FEF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25" y="2513147"/>
                <a:ext cx="2020112" cy="1135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8B56CB1-FA61-4835-A076-F8329A1CC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294042" y="2920098"/>
                <a:ext cx="384367" cy="376826"/>
              </a:xfrm>
              <a:prstGeom prst="rect">
                <a:avLst/>
              </a:prstGeom>
            </p:spPr>
          </p:pic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C50A10F2-C18E-415F-9FAC-E06656261577}"/>
                </a:ext>
              </a:extLst>
            </p:cNvPr>
            <p:cNvSpPr/>
            <p:nvPr/>
          </p:nvSpPr>
          <p:spPr>
            <a:xfrm rot="10800000">
              <a:off x="2350198" y="2985064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F4EB15B-1E2B-4F4C-B576-12F094065354}"/>
                </a:ext>
              </a:extLst>
            </p:cNvPr>
            <p:cNvGrpSpPr/>
            <p:nvPr/>
          </p:nvGrpSpPr>
          <p:grpSpPr>
            <a:xfrm>
              <a:off x="2638395" y="1376841"/>
              <a:ext cx="1996667" cy="1063340"/>
              <a:chOff x="2638395" y="1376841"/>
              <a:chExt cx="1996667" cy="106334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709CCD3-349D-4674-94D7-54ACD06BE96F}"/>
                  </a:ext>
                </a:extLst>
              </p:cNvPr>
              <p:cNvSpPr/>
              <p:nvPr/>
            </p:nvSpPr>
            <p:spPr>
              <a:xfrm>
                <a:off x="2638395" y="1376841"/>
                <a:ext cx="1996667" cy="106334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CC826AA-6CA9-4CDA-8503-68565DD67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39" r="8885" b="46006"/>
              <a:stretch/>
            </p:blipFill>
            <p:spPr>
              <a:xfrm>
                <a:off x="2713092" y="1477513"/>
                <a:ext cx="689171" cy="864701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765910C-9EBF-449E-A20A-F9A8C4002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3" t="63123" r="8885" b="4119"/>
              <a:stretch/>
            </p:blipFill>
            <p:spPr>
              <a:xfrm>
                <a:off x="3458469" y="1465986"/>
                <a:ext cx="1127515" cy="856006"/>
              </a:xfrm>
              <a:prstGeom prst="rect">
                <a:avLst/>
              </a:prstGeom>
            </p:spPr>
          </p:pic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78DA95F-C388-4CB8-A115-BB68C066DF77}"/>
                </a:ext>
              </a:extLst>
            </p:cNvPr>
            <p:cNvSpPr/>
            <p:nvPr/>
          </p:nvSpPr>
          <p:spPr>
            <a:xfrm>
              <a:off x="2373349" y="181808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2542030-E0FA-46DA-A770-0C4DBC6CD8F0}"/>
                </a:ext>
              </a:extLst>
            </p:cNvPr>
            <p:cNvSpPr/>
            <p:nvPr/>
          </p:nvSpPr>
          <p:spPr>
            <a:xfrm rot="5400000">
              <a:off x="3390525" y="2408902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7F8D68-A6AF-41FF-8AB3-FBD172C6A263}"/>
              </a:ext>
            </a:extLst>
          </p:cNvPr>
          <p:cNvGrpSpPr/>
          <p:nvPr/>
        </p:nvGrpSpPr>
        <p:grpSpPr>
          <a:xfrm>
            <a:off x="402350" y="3917787"/>
            <a:ext cx="4130237" cy="2271352"/>
            <a:chOff x="504825" y="3733942"/>
            <a:chExt cx="4130237" cy="227135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127B8D-CFC0-49B4-864B-1FF8F85EE455}"/>
                </a:ext>
              </a:extLst>
            </p:cNvPr>
            <p:cNvGrpSpPr/>
            <p:nvPr/>
          </p:nvGrpSpPr>
          <p:grpSpPr>
            <a:xfrm>
              <a:off x="504825" y="3740267"/>
              <a:ext cx="2022502" cy="1070658"/>
              <a:chOff x="5292270" y="969080"/>
              <a:chExt cx="5149588" cy="2726053"/>
            </a:xfrm>
          </p:grpSpPr>
          <p:pic>
            <p:nvPicPr>
              <p:cNvPr id="80" name="Picture 2" descr="7.png">
                <a:extLst>
                  <a:ext uri="{FF2B5EF4-FFF2-40B4-BE49-F238E27FC236}">
                    <a16:creationId xmlns:a16="http://schemas.microsoft.com/office/drawing/2014/main" id="{A8FF841F-7132-42C8-A53E-842ACB4415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7.png">
                <a:extLst>
                  <a:ext uri="{FF2B5EF4-FFF2-40B4-BE49-F238E27FC236}">
                    <a16:creationId xmlns:a16="http://schemas.microsoft.com/office/drawing/2014/main" id="{7DCEE592-550C-4AFE-90F7-B943465D7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8" descr="관련 이미지">
              <a:extLst>
                <a:ext uri="{FF2B5EF4-FFF2-40B4-BE49-F238E27FC236}">
                  <a16:creationId xmlns:a16="http://schemas.microsoft.com/office/drawing/2014/main" id="{11713BA4-D63B-457B-861C-053CCAFAD7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2141671" y="4474373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관련 이미지">
              <a:extLst>
                <a:ext uri="{FF2B5EF4-FFF2-40B4-BE49-F238E27FC236}">
                  <a16:creationId xmlns:a16="http://schemas.microsoft.com/office/drawing/2014/main" id="{3BBE7A37-EAC2-472B-B151-60F6A5D59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609558" y="4502315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구름 50">
              <a:extLst>
                <a:ext uri="{FF2B5EF4-FFF2-40B4-BE49-F238E27FC236}">
                  <a16:creationId xmlns:a16="http://schemas.microsoft.com/office/drawing/2014/main" id="{BB0AA783-6A68-47E3-BC2A-8AF8DD059EF6}"/>
                </a:ext>
              </a:extLst>
            </p:cNvPr>
            <p:cNvSpPr/>
            <p:nvPr/>
          </p:nvSpPr>
          <p:spPr>
            <a:xfrm rot="11330651" flipV="1">
              <a:off x="1291252" y="4420016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B7F7F9F-61B8-428C-B932-6C976C6B7F5D}"/>
                </a:ext>
              </a:extLst>
            </p:cNvPr>
            <p:cNvSpPr/>
            <p:nvPr/>
          </p:nvSpPr>
          <p:spPr>
            <a:xfrm>
              <a:off x="1630297" y="4373773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7FB814D-5E67-4664-B878-48AA42DB1D52}"/>
                </a:ext>
              </a:extLst>
            </p:cNvPr>
            <p:cNvGrpSpPr/>
            <p:nvPr/>
          </p:nvGrpSpPr>
          <p:grpSpPr>
            <a:xfrm>
              <a:off x="1252947" y="4658364"/>
              <a:ext cx="538966" cy="139394"/>
              <a:chOff x="5426034" y="3656785"/>
              <a:chExt cx="1372288" cy="354918"/>
            </a:xfrm>
          </p:grpSpPr>
          <p:pic>
            <p:nvPicPr>
              <p:cNvPr id="77" name="Picture 14" descr="룬 .png에 대한 이미지 검색결과">
                <a:extLst>
                  <a:ext uri="{FF2B5EF4-FFF2-40B4-BE49-F238E27FC236}">
                    <a16:creationId xmlns:a16="http://schemas.microsoft.com/office/drawing/2014/main" id="{C5916369-8F07-4F81-A62C-8687178C5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6" descr="룬 .png에 대한 이미지 검색결과">
                <a:extLst>
                  <a:ext uri="{FF2B5EF4-FFF2-40B4-BE49-F238E27FC236}">
                    <a16:creationId xmlns:a16="http://schemas.microsoft.com/office/drawing/2014/main" id="{FE97EF92-37BB-4E56-B171-D70187EE9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8" descr="룬 .png에 대한 이미지 검색결과">
                <a:extLst>
                  <a:ext uri="{FF2B5EF4-FFF2-40B4-BE49-F238E27FC236}">
                    <a16:creationId xmlns:a16="http://schemas.microsoft.com/office/drawing/2014/main" id="{8C210DEB-472B-40A8-863D-7AD3B2F53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0" descr="룬 .png에 대한 이미지 검색결과">
              <a:extLst>
                <a:ext uri="{FF2B5EF4-FFF2-40B4-BE49-F238E27FC236}">
                  <a16:creationId xmlns:a16="http://schemas.microsoft.com/office/drawing/2014/main" id="{BB2420A1-3180-4D03-A4F8-300411D40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833" y="4420140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72FD1D-E5A0-45A6-98DD-171C9C4762DB}"/>
                </a:ext>
              </a:extLst>
            </p:cNvPr>
            <p:cNvGrpSpPr/>
            <p:nvPr/>
          </p:nvGrpSpPr>
          <p:grpSpPr>
            <a:xfrm>
              <a:off x="1407545" y="4175999"/>
              <a:ext cx="217018" cy="31741"/>
              <a:chOff x="2408560" y="2703874"/>
              <a:chExt cx="552559" cy="8081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9F2E76D2-513A-4C2E-A065-63B78C1F9B7B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1BDD212-7387-4754-97B4-4F9648707648}"/>
                  </a:ext>
                </a:extLst>
              </p:cNvPr>
              <p:cNvCxnSpPr>
                <a:stCxn id="73" idx="0"/>
                <a:endCxn id="73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E7747F6-7ECA-409E-9E94-EF068B3E119F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8965D7A7-2DCC-472C-B1B1-2FC9678DF90C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1869085-CA92-42F8-8390-3F44F634A4A3}"/>
                </a:ext>
              </a:extLst>
            </p:cNvPr>
            <p:cNvGrpSpPr/>
            <p:nvPr/>
          </p:nvGrpSpPr>
          <p:grpSpPr>
            <a:xfrm>
              <a:off x="2402680" y="3766848"/>
              <a:ext cx="95650" cy="95650"/>
              <a:chOff x="9074944" y="1004887"/>
              <a:chExt cx="243538" cy="243538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18236795-F652-4A6D-A4F1-E15303B413FD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78533840-2DC4-4D0F-B9DC-159282E5B735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68C6FA6-22AF-4DAA-BC22-85CDCB539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39F6ACE-8325-45F7-9241-2DCCC87056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4C7C5C78-8317-4591-BED4-FFCE187ECAA7}"/>
                </a:ext>
              </a:extLst>
            </p:cNvPr>
            <p:cNvSpPr/>
            <p:nvPr/>
          </p:nvSpPr>
          <p:spPr>
            <a:xfrm rot="8100000">
              <a:off x="1351528" y="4216740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F21388E-E290-4068-9709-DF5F94C6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407546" y="4245711"/>
              <a:ext cx="217018" cy="212760"/>
            </a:xfrm>
            <a:prstGeom prst="rect">
              <a:avLst/>
            </a:prstGeom>
          </p:spPr>
        </p:pic>
        <p:pic>
          <p:nvPicPr>
            <p:cNvPr id="59" name="Picture 2" descr="2D 중세 배경에 대한 이미지 검색결과">
              <a:extLst>
                <a:ext uri="{FF2B5EF4-FFF2-40B4-BE49-F238E27FC236}">
                  <a16:creationId xmlns:a16="http://schemas.microsoft.com/office/drawing/2014/main" id="{86F6BB54-8129-4E49-9FC8-64E90A81D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950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2D 중세 배경에 대한 이미지 검색결과">
              <a:extLst>
                <a:ext uri="{FF2B5EF4-FFF2-40B4-BE49-F238E27FC236}">
                  <a16:creationId xmlns:a16="http://schemas.microsoft.com/office/drawing/2014/main" id="{1B7742DB-B0EA-4551-A858-528FAB62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5E0BD78-3A1C-4148-A88E-647317C9CC5F}"/>
                </a:ext>
              </a:extLst>
            </p:cNvPr>
            <p:cNvSpPr/>
            <p:nvPr/>
          </p:nvSpPr>
          <p:spPr>
            <a:xfrm>
              <a:off x="2612560" y="4870248"/>
              <a:ext cx="2022502" cy="113504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보상화면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7AA7E32-6951-4183-A840-93CFB7DE7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294042" y="5277199"/>
              <a:ext cx="384367" cy="376826"/>
            </a:xfrm>
            <a:prstGeom prst="rect">
              <a:avLst/>
            </a:prstGeom>
          </p:spPr>
        </p:pic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3734F76E-A48E-4E92-9741-32BF2C1F6E79}"/>
                </a:ext>
              </a:extLst>
            </p:cNvPr>
            <p:cNvSpPr/>
            <p:nvPr/>
          </p:nvSpPr>
          <p:spPr>
            <a:xfrm rot="10800000">
              <a:off x="2350198" y="534216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989137D-607C-46C0-A386-0366D85F6F9E}"/>
                </a:ext>
              </a:extLst>
            </p:cNvPr>
            <p:cNvSpPr/>
            <p:nvPr/>
          </p:nvSpPr>
          <p:spPr>
            <a:xfrm>
              <a:off x="2638395" y="3733942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EA6A93B-4991-4985-8E47-D1892EC6F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3834614"/>
              <a:ext cx="689171" cy="86470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6E65F04-44EF-4544-960F-78D0BE8E5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3823087"/>
              <a:ext cx="1127515" cy="856006"/>
            </a:xfrm>
            <a:prstGeom prst="rect">
              <a:avLst/>
            </a:prstGeom>
          </p:spPr>
        </p:pic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620432B4-2BA4-4D5F-B107-0D81258300D0}"/>
                </a:ext>
              </a:extLst>
            </p:cNvPr>
            <p:cNvSpPr/>
            <p:nvPr/>
          </p:nvSpPr>
          <p:spPr>
            <a:xfrm>
              <a:off x="2373349" y="4175186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6E788408-E8DD-4530-84F1-7576EF403EE1}"/>
                </a:ext>
              </a:extLst>
            </p:cNvPr>
            <p:cNvSpPr/>
            <p:nvPr/>
          </p:nvSpPr>
          <p:spPr>
            <a:xfrm rot="5400000">
              <a:off x="3390525" y="4766003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71F6CC2-D2AA-4AF0-91A2-9266FD834E4F}"/>
              </a:ext>
            </a:extLst>
          </p:cNvPr>
          <p:cNvSpPr txBox="1"/>
          <p:nvPr/>
        </p:nvSpPr>
        <p:spPr>
          <a:xfrm>
            <a:off x="3130304" y="3635468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스토리 후 플레이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86A401-4AA9-42C6-B13B-671C0CC57716}"/>
              </a:ext>
            </a:extLst>
          </p:cNvPr>
          <p:cNvSpPr txBox="1"/>
          <p:nvPr/>
        </p:nvSpPr>
        <p:spPr>
          <a:xfrm>
            <a:off x="3128373" y="6185482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플레이 후 스토리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0C7E84-507E-4C67-98BF-85F84D319EA8}"/>
              </a:ext>
            </a:extLst>
          </p:cNvPr>
          <p:cNvSpPr txBox="1"/>
          <p:nvPr/>
        </p:nvSpPr>
        <p:spPr>
          <a:xfrm>
            <a:off x="402350" y="868101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플레이를 방해하지 않는 스토리텔링 배치</a:t>
            </a:r>
          </a:p>
        </p:txBody>
      </p:sp>
    </p:spTree>
    <p:extLst>
      <p:ext uri="{BB962C8B-B14F-4D97-AF65-F5344CB8AC3E}">
        <p14:creationId xmlns:p14="http://schemas.microsoft.com/office/powerpoint/2010/main" val="4082689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en-US" altLang="ko-KR" dirty="0"/>
              <a:t>+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312" y="3970101"/>
            <a:ext cx="6152093" cy="2590800"/>
          </a:xfrm>
        </p:spPr>
        <p:txBody>
          <a:bodyPr/>
          <a:lstStyle/>
          <a:p>
            <a:r>
              <a:rPr lang="ko-KR" altLang="en-US" dirty="0"/>
              <a:t>게임 플레이를 중단할 경우 유저의 집중력에 방해 요소로 작용</a:t>
            </a:r>
            <a:endParaRPr lang="en-US" altLang="ko-KR" dirty="0"/>
          </a:p>
          <a:p>
            <a:r>
              <a:rPr lang="ko-KR" altLang="en-US" dirty="0"/>
              <a:t>던전 입장 전 또는 클리어 후 스토리 연출</a:t>
            </a:r>
            <a:endParaRPr lang="en-US" altLang="ko-KR" dirty="0"/>
          </a:p>
          <a:p>
            <a:r>
              <a:rPr lang="ko-KR" altLang="en-US" dirty="0"/>
              <a:t>던전 입장 전 스토리 연출</a:t>
            </a:r>
            <a:endParaRPr lang="en-US" altLang="ko-KR" dirty="0"/>
          </a:p>
          <a:p>
            <a:pPr lvl="1"/>
            <a:r>
              <a:rPr lang="ko-KR" altLang="en-US" dirty="0"/>
              <a:t>던전 클리어의 목적을 유저가 이해</a:t>
            </a:r>
            <a:endParaRPr lang="en-US" altLang="ko-KR" dirty="0"/>
          </a:p>
          <a:p>
            <a:r>
              <a:rPr lang="ko-KR" altLang="en-US" dirty="0"/>
              <a:t>던전 클리어 후 스토리 연출</a:t>
            </a:r>
            <a:endParaRPr lang="en-US" altLang="ko-KR" dirty="0"/>
          </a:p>
          <a:p>
            <a:pPr lvl="1"/>
            <a:r>
              <a:rPr lang="ko-KR" altLang="en-US" dirty="0"/>
              <a:t>유저의 행동이 게임 스토리에 영향을 준 것처럼 연출</a:t>
            </a:r>
            <a:endParaRPr lang="en-US" altLang="ko-KR" dirty="0"/>
          </a:p>
          <a:p>
            <a:pPr lvl="1"/>
            <a:r>
              <a:rPr lang="ko-KR" altLang="en-US" dirty="0"/>
              <a:t>유저의 플레이 성취감 고조시킴</a:t>
            </a:r>
            <a:endParaRPr lang="en-US" altLang="ko-KR" dirty="0"/>
          </a:p>
          <a:p>
            <a:r>
              <a:rPr lang="ko-KR" altLang="en-US" dirty="0"/>
              <a:t>위 둘을 복합적을 사용가능</a:t>
            </a:r>
            <a:endParaRPr lang="en-US" altLang="ko-KR" dirty="0"/>
          </a:p>
          <a:p>
            <a:pPr lvl="1"/>
            <a:r>
              <a:rPr lang="ko-KR" altLang="en-US" dirty="0"/>
              <a:t>매우 중요한 이야기를 전달 할 경우 또는 보스 던전을 플레이하기 전에 사용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0E1E16-D47B-4D8E-B6EE-2726D89B84DB}"/>
              </a:ext>
            </a:extLst>
          </p:cNvPr>
          <p:cNvGrpSpPr/>
          <p:nvPr/>
        </p:nvGrpSpPr>
        <p:grpSpPr>
          <a:xfrm>
            <a:off x="4394247" y="1290210"/>
            <a:ext cx="2022502" cy="1070658"/>
            <a:chOff x="504825" y="1383166"/>
            <a:chExt cx="2022502" cy="10706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0DAC727-C8AA-462D-B9BD-1D3B9DFA6B25}"/>
                </a:ext>
              </a:extLst>
            </p:cNvPr>
            <p:cNvGrpSpPr/>
            <p:nvPr/>
          </p:nvGrpSpPr>
          <p:grpSpPr>
            <a:xfrm>
              <a:off x="504825" y="1383166"/>
              <a:ext cx="2022502" cy="1070658"/>
              <a:chOff x="5292270" y="969080"/>
              <a:chExt cx="5149588" cy="2726053"/>
            </a:xfrm>
          </p:grpSpPr>
          <p:pic>
            <p:nvPicPr>
              <p:cNvPr id="45" name="Picture 2" descr="7.png">
                <a:extLst>
                  <a:ext uri="{FF2B5EF4-FFF2-40B4-BE49-F238E27FC236}">
                    <a16:creationId xmlns:a16="http://schemas.microsoft.com/office/drawing/2014/main" id="{907684C2-A1ED-4F62-9391-D7E37C3599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 descr="7.png">
                <a:extLst>
                  <a:ext uri="{FF2B5EF4-FFF2-40B4-BE49-F238E27FC236}">
                    <a16:creationId xmlns:a16="http://schemas.microsoft.com/office/drawing/2014/main" id="{C64B9ABA-F030-45A6-B654-38769DEE79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8" descr="관련 이미지">
              <a:extLst>
                <a:ext uri="{FF2B5EF4-FFF2-40B4-BE49-F238E27FC236}">
                  <a16:creationId xmlns:a16="http://schemas.microsoft.com/office/drawing/2014/main" id="{48E1709D-954D-45C7-BAFC-36FF35302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2141671" y="2117272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관련 이미지">
              <a:extLst>
                <a:ext uri="{FF2B5EF4-FFF2-40B4-BE49-F238E27FC236}">
                  <a16:creationId xmlns:a16="http://schemas.microsoft.com/office/drawing/2014/main" id="{659DFBC9-A9F1-4E52-9A12-CA0ED5171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609558" y="2145214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구름 25">
              <a:extLst>
                <a:ext uri="{FF2B5EF4-FFF2-40B4-BE49-F238E27FC236}">
                  <a16:creationId xmlns:a16="http://schemas.microsoft.com/office/drawing/2014/main" id="{5BC68557-C35C-4F78-956C-CDAE247AD227}"/>
                </a:ext>
              </a:extLst>
            </p:cNvPr>
            <p:cNvSpPr/>
            <p:nvPr/>
          </p:nvSpPr>
          <p:spPr>
            <a:xfrm rot="11330651" flipV="1">
              <a:off x="1291252" y="2062915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83E3AC4-232F-4BAA-B0CB-F83B4E3B7439}"/>
                </a:ext>
              </a:extLst>
            </p:cNvPr>
            <p:cNvSpPr/>
            <p:nvPr/>
          </p:nvSpPr>
          <p:spPr>
            <a:xfrm>
              <a:off x="1630297" y="2016672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2C73F39-A785-46BD-A55A-FF3981FEA958}"/>
                </a:ext>
              </a:extLst>
            </p:cNvPr>
            <p:cNvGrpSpPr/>
            <p:nvPr/>
          </p:nvGrpSpPr>
          <p:grpSpPr>
            <a:xfrm>
              <a:off x="1252947" y="2301263"/>
              <a:ext cx="538966" cy="139394"/>
              <a:chOff x="5426034" y="3656785"/>
              <a:chExt cx="1372288" cy="354918"/>
            </a:xfrm>
          </p:grpSpPr>
          <p:pic>
            <p:nvPicPr>
              <p:cNvPr id="42" name="Picture 14" descr="룬 .png에 대한 이미지 검색결과">
                <a:extLst>
                  <a:ext uri="{FF2B5EF4-FFF2-40B4-BE49-F238E27FC236}">
                    <a16:creationId xmlns:a16="http://schemas.microsoft.com/office/drawing/2014/main" id="{E130E3E4-7F58-45B6-A567-3F2CE7C04F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6" descr="룬 .png에 대한 이미지 검색결과">
                <a:extLst>
                  <a:ext uri="{FF2B5EF4-FFF2-40B4-BE49-F238E27FC236}">
                    <a16:creationId xmlns:a16="http://schemas.microsoft.com/office/drawing/2014/main" id="{02D12CF2-3C4F-419B-A80B-A2F5D16EBE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8" descr="룬 .png에 대한 이미지 검색결과">
                <a:extLst>
                  <a:ext uri="{FF2B5EF4-FFF2-40B4-BE49-F238E27FC236}">
                    <a16:creationId xmlns:a16="http://schemas.microsoft.com/office/drawing/2014/main" id="{C9C3C297-BEF0-4483-BED6-0605694EE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0" descr="룬 .png에 대한 이미지 검색결과">
              <a:extLst>
                <a:ext uri="{FF2B5EF4-FFF2-40B4-BE49-F238E27FC236}">
                  <a16:creationId xmlns:a16="http://schemas.microsoft.com/office/drawing/2014/main" id="{37B8ABA3-1891-4999-9173-D3B1C63E7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833" y="2063039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17DA466-76E2-4218-A3D1-7DCD75BC393A}"/>
                </a:ext>
              </a:extLst>
            </p:cNvPr>
            <p:cNvGrpSpPr/>
            <p:nvPr/>
          </p:nvGrpSpPr>
          <p:grpSpPr>
            <a:xfrm>
              <a:off x="1407545" y="1818898"/>
              <a:ext cx="217018" cy="31741"/>
              <a:chOff x="2408560" y="2703874"/>
              <a:chExt cx="552559" cy="80816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643483B7-2488-4537-B1D4-36B3C2E6909C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DE8B6EC-9365-4B53-A3FA-27E578931C04}"/>
                  </a:ext>
                </a:extLst>
              </p:cNvPr>
              <p:cNvCxnSpPr>
                <a:stCxn id="38" idx="0"/>
                <a:endCxn id="38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5FEA26A4-1807-4150-BBB3-2C7C0A04CA2D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472AB1FE-15D4-4225-BD46-0BAF18715605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B047F86-823D-4C37-B580-55AAC23D765F}"/>
                </a:ext>
              </a:extLst>
            </p:cNvPr>
            <p:cNvGrpSpPr/>
            <p:nvPr/>
          </p:nvGrpSpPr>
          <p:grpSpPr>
            <a:xfrm>
              <a:off x="2402680" y="1409747"/>
              <a:ext cx="95650" cy="95650"/>
              <a:chOff x="9074944" y="1004887"/>
              <a:chExt cx="243538" cy="243538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22483657-0A3C-439F-9B86-7B8F1F665266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169CE05-07EE-4095-84F6-81C16DE5AF8D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8F075369-AA9F-40E5-944B-2829E42C5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EB4A9D49-AF5C-4FDA-91BC-872961300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부분 원형 31">
              <a:extLst>
                <a:ext uri="{FF2B5EF4-FFF2-40B4-BE49-F238E27FC236}">
                  <a16:creationId xmlns:a16="http://schemas.microsoft.com/office/drawing/2014/main" id="{ED7FD5B9-C40C-48D9-98C4-F2DE9ADEDC2A}"/>
                </a:ext>
              </a:extLst>
            </p:cNvPr>
            <p:cNvSpPr/>
            <p:nvPr/>
          </p:nvSpPr>
          <p:spPr>
            <a:xfrm rot="8100000">
              <a:off x="1351528" y="1859639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F011CCC-12FE-433C-B06C-5070C4F30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407546" y="1888610"/>
              <a:ext cx="217018" cy="21276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023F68-C341-4765-8C79-021DD2FD8006}"/>
              </a:ext>
            </a:extLst>
          </p:cNvPr>
          <p:cNvGrpSpPr/>
          <p:nvPr/>
        </p:nvGrpSpPr>
        <p:grpSpPr>
          <a:xfrm>
            <a:off x="9809149" y="1250629"/>
            <a:ext cx="2022502" cy="1135046"/>
            <a:chOff x="2612560" y="2513147"/>
            <a:chExt cx="2022502" cy="1135046"/>
          </a:xfrm>
        </p:grpSpPr>
        <p:pic>
          <p:nvPicPr>
            <p:cNvPr id="21" name="Picture 2" descr="2D 중세 배경에 대한 이미지 검색결과">
              <a:extLst>
                <a:ext uri="{FF2B5EF4-FFF2-40B4-BE49-F238E27FC236}">
                  <a16:creationId xmlns:a16="http://schemas.microsoft.com/office/drawing/2014/main" id="{E6E8420B-D4F9-4E81-B23D-AB079FC72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950" y="2513147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F75E204-AD2B-468B-8FAF-C793BDB75786}"/>
                </a:ext>
              </a:extLst>
            </p:cNvPr>
            <p:cNvSpPr/>
            <p:nvPr/>
          </p:nvSpPr>
          <p:spPr>
            <a:xfrm>
              <a:off x="2612560" y="2513147"/>
              <a:ext cx="2022502" cy="113504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보상화면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3A1D05-6B59-420B-BBDF-2760D3352A5D}"/>
              </a:ext>
            </a:extLst>
          </p:cNvPr>
          <p:cNvGrpSpPr/>
          <p:nvPr/>
        </p:nvGrpSpPr>
        <p:grpSpPr>
          <a:xfrm>
            <a:off x="405511" y="1348663"/>
            <a:ext cx="3838043" cy="2156492"/>
            <a:chOff x="504825" y="2513147"/>
            <a:chExt cx="2020112" cy="1135046"/>
          </a:xfrm>
        </p:grpSpPr>
        <p:pic>
          <p:nvPicPr>
            <p:cNvPr id="19" name="Picture 2" descr="2D 중세 배경에 대한 이미지 검색결과">
              <a:extLst>
                <a:ext uri="{FF2B5EF4-FFF2-40B4-BE49-F238E27FC236}">
                  <a16:creationId xmlns:a16="http://schemas.microsoft.com/office/drawing/2014/main" id="{5D142C4B-D588-4C74-A3C8-2407807FE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2513147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8B56CB1-FA61-4835-A076-F8329A1CC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294042" y="2920098"/>
              <a:ext cx="384367" cy="376826"/>
            </a:xfrm>
            <a:prstGeom prst="rect">
              <a:avLst/>
            </a:prstGeom>
          </p:spPr>
        </p:pic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50A10F2-C18E-415F-9FAC-E06656261577}"/>
              </a:ext>
            </a:extLst>
          </p:cNvPr>
          <p:cNvSpPr/>
          <p:nvPr/>
        </p:nvSpPr>
        <p:spPr>
          <a:xfrm rot="10800000">
            <a:off x="2250885" y="2966684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4EB15B-1E2B-4F4C-B576-12F094065354}"/>
              </a:ext>
            </a:extLst>
          </p:cNvPr>
          <p:cNvGrpSpPr/>
          <p:nvPr/>
        </p:nvGrpSpPr>
        <p:grpSpPr>
          <a:xfrm>
            <a:off x="266144" y="2986403"/>
            <a:ext cx="1996667" cy="1063340"/>
            <a:chOff x="2638395" y="1376841"/>
            <a:chExt cx="1996667" cy="106334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09CCD3-349D-4674-94D7-54ACD06BE96F}"/>
                </a:ext>
              </a:extLst>
            </p:cNvPr>
            <p:cNvSpPr/>
            <p:nvPr/>
          </p:nvSpPr>
          <p:spPr>
            <a:xfrm>
              <a:off x="2638395" y="1376841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CC826AA-6CA9-4CDA-8503-68565DD67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1477513"/>
              <a:ext cx="689171" cy="8647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765910C-9EBF-449E-A20A-F9A8C4002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1465986"/>
              <a:ext cx="1127515" cy="856006"/>
            </a:xfrm>
            <a:prstGeom prst="rect">
              <a:avLst/>
            </a:prstGeom>
          </p:spPr>
        </p:pic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78DA95F-C388-4CB8-A115-BB68C066DF77}"/>
              </a:ext>
            </a:extLst>
          </p:cNvPr>
          <p:cNvSpPr/>
          <p:nvPr/>
        </p:nvSpPr>
        <p:spPr>
          <a:xfrm>
            <a:off x="2274036" y="1799705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2542030-E0FA-46DA-A770-0C4DBC6CD8F0}"/>
              </a:ext>
            </a:extLst>
          </p:cNvPr>
          <p:cNvSpPr/>
          <p:nvPr/>
        </p:nvSpPr>
        <p:spPr>
          <a:xfrm rot="5400000">
            <a:off x="3291212" y="2390522"/>
            <a:ext cx="393860" cy="2340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F7F8D68-A6AF-41FF-8AB3-FBD172C6A263}"/>
              </a:ext>
            </a:extLst>
          </p:cNvPr>
          <p:cNvGrpSpPr/>
          <p:nvPr/>
        </p:nvGrpSpPr>
        <p:grpSpPr>
          <a:xfrm>
            <a:off x="12192000" y="3224151"/>
            <a:ext cx="4130237" cy="2271352"/>
            <a:chOff x="504825" y="3733942"/>
            <a:chExt cx="4130237" cy="227135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6127B8D-CFC0-49B4-864B-1FF8F85EE455}"/>
                </a:ext>
              </a:extLst>
            </p:cNvPr>
            <p:cNvGrpSpPr/>
            <p:nvPr/>
          </p:nvGrpSpPr>
          <p:grpSpPr>
            <a:xfrm>
              <a:off x="504825" y="3740267"/>
              <a:ext cx="2022502" cy="1070658"/>
              <a:chOff x="5292270" y="969080"/>
              <a:chExt cx="5149588" cy="2726053"/>
            </a:xfrm>
          </p:grpSpPr>
          <p:pic>
            <p:nvPicPr>
              <p:cNvPr id="80" name="Picture 2" descr="7.png">
                <a:extLst>
                  <a:ext uri="{FF2B5EF4-FFF2-40B4-BE49-F238E27FC236}">
                    <a16:creationId xmlns:a16="http://schemas.microsoft.com/office/drawing/2014/main" id="{A8FF841F-7132-42C8-A53E-842ACB4415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202"/>
              <a:stretch/>
            </p:blipFill>
            <p:spPr bwMode="auto">
              <a:xfrm>
                <a:off x="5298358" y="969080"/>
                <a:ext cx="5143500" cy="2726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4" descr="7.png">
                <a:extLst>
                  <a:ext uri="{FF2B5EF4-FFF2-40B4-BE49-F238E27FC236}">
                    <a16:creationId xmlns:a16="http://schemas.microsoft.com/office/drawing/2014/main" id="{7DCEE592-550C-4AFE-90F7-B943465D7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972" b="62949"/>
              <a:stretch/>
            </p:blipFill>
            <p:spPr bwMode="auto">
              <a:xfrm>
                <a:off x="5292270" y="1838584"/>
                <a:ext cx="310032" cy="1468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9" name="Picture 8" descr="관련 이미지">
              <a:extLst>
                <a:ext uri="{FF2B5EF4-FFF2-40B4-BE49-F238E27FC236}">
                  <a16:creationId xmlns:a16="http://schemas.microsoft.com/office/drawing/2014/main" id="{11713BA4-D63B-457B-861C-053CCAFAD7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143" b="74190" l="77000" r="90000">
                          <a14:foregroundMark x1="80429" y1="58190" x2="80429" y2="58190"/>
                          <a14:foregroundMark x1="82929" y1="57238" x2="82929" y2="57238"/>
                          <a14:foregroundMark x1="87571" y1="58857" x2="87571" y2="58857"/>
                          <a14:foregroundMark x1="90000" y1="65810" x2="90000" y2="65810"/>
                          <a14:foregroundMark x1="83786" y1="74190" x2="83786" y2="74190"/>
                          <a14:backgroundMark x1="83071" y1="58571" x2="83071" y2="58571"/>
                          <a14:backgroundMark x1="85143" y1="59333" x2="85143" y2="59333"/>
                          <a14:backgroundMark x1="81929" y1="59524" x2="81929" y2="59524"/>
                          <a14:backgroundMark x1="79214" y1="63238" x2="79214" y2="63238"/>
                          <a14:backgroundMark x1="78714" y1="67333" x2="78714" y2="67333"/>
                          <a14:backgroundMark x1="81286" y1="71714" x2="81286" y2="71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72" t="56085" r="8735" b="24589"/>
            <a:stretch/>
          </p:blipFill>
          <p:spPr bwMode="auto">
            <a:xfrm>
              <a:off x="2141671" y="4474373"/>
              <a:ext cx="294189" cy="271724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0" descr="관련 이미지">
              <a:extLst>
                <a:ext uri="{FF2B5EF4-FFF2-40B4-BE49-F238E27FC236}">
                  <a16:creationId xmlns:a16="http://schemas.microsoft.com/office/drawing/2014/main" id="{3BBE7A37-EAC2-472B-B151-60F6A5D59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000" b="74000" l="34286" r="47286">
                          <a14:foregroundMark x1="39571" y1="59429" x2="46071" y2="58667"/>
                          <a14:foregroundMark x1="39214" y1="60762" x2="39214" y2="60762"/>
                          <a14:foregroundMark x1="39857" y1="59143" x2="39857" y2="59143"/>
                          <a14:foregroundMark x1="40500" y1="57714" x2="40500" y2="57714"/>
                          <a14:foregroundMark x1="40571" y1="57238" x2="40571" y2="57238"/>
                          <a14:foregroundMark x1="40000" y1="57619" x2="40000" y2="57619"/>
                          <a14:foregroundMark x1="40929" y1="57524" x2="40929" y2="57524"/>
                          <a14:foregroundMark x1="41571" y1="57238" x2="41571" y2="57238"/>
                          <a14:foregroundMark x1="42071" y1="56667" x2="42071" y2="56667"/>
                          <a14:foregroundMark x1="42214" y1="56571" x2="42214" y2="56571"/>
                          <a14:foregroundMark x1="42571" y1="56381" x2="42571" y2="56381"/>
                          <a14:foregroundMark x1="42714" y1="56381" x2="42714" y2="56381"/>
                          <a14:foregroundMark x1="43143" y1="56190" x2="43143" y2="56190"/>
                          <a14:foregroundMark x1="43786" y1="56667" x2="43786" y2="56667"/>
                          <a14:foregroundMark x1="44357" y1="56952" x2="44357" y2="56952"/>
                          <a14:foregroundMark x1="44929" y1="57048" x2="44929" y2="57048"/>
                          <a14:foregroundMark x1="45286" y1="57333" x2="45286" y2="57333"/>
                          <a14:foregroundMark x1="45714" y1="57714" x2="45714" y2="57714"/>
                          <a14:foregroundMark x1="46071" y1="58190" x2="46071" y2="58190"/>
                          <a14:foregroundMark x1="46357" y1="58476" x2="46357" y2="58476"/>
                          <a14:foregroundMark x1="46857" y1="59143" x2="46857" y2="59143"/>
                          <a14:foregroundMark x1="47214" y1="59714" x2="47214" y2="59714"/>
                          <a14:foregroundMark x1="47214" y1="60000" x2="47214" y2="60000"/>
                          <a14:foregroundMark x1="47214" y1="60857" x2="47286" y2="61333"/>
                          <a14:foregroundMark x1="47214" y1="61810" x2="47214" y2="61810"/>
                          <a14:foregroundMark x1="47214" y1="62381" x2="47214" y2="62381"/>
                          <a14:foregroundMark x1="47214" y1="62476" x2="47214" y2="62476"/>
                          <a14:foregroundMark x1="37714" y1="57619" x2="37714" y2="57619"/>
                          <a14:foregroundMark x1="37071" y1="58286" x2="36429" y2="58857"/>
                          <a14:foregroundMark x1="36357" y1="58952" x2="36357" y2="58952"/>
                          <a14:foregroundMark x1="35643" y1="59810" x2="35643" y2="59810"/>
                          <a14:foregroundMark x1="35214" y1="60476" x2="35143" y2="60857"/>
                          <a14:foregroundMark x1="34929" y1="61619" x2="34714" y2="62286"/>
                          <a14:foregroundMark x1="34500" y1="62571" x2="34500" y2="62571"/>
                          <a14:foregroundMark x1="34500" y1="63238" x2="34500" y2="63238"/>
                          <a14:foregroundMark x1="34500" y1="63714" x2="34500" y2="63714"/>
                          <a14:foregroundMark x1="34643" y1="64190" x2="34643" y2="64190"/>
                          <a14:foregroundMark x1="34571" y1="64762" x2="34571" y2="64762"/>
                          <a14:foregroundMark x1="34357" y1="66000" x2="34357" y2="66000"/>
                          <a14:foregroundMark x1="34429" y1="66762" x2="34429" y2="66762"/>
                          <a14:foregroundMark x1="34429" y1="66762" x2="34429" y2="66762"/>
                          <a14:foregroundMark x1="34714" y1="67619" x2="34714" y2="67619"/>
                          <a14:foregroundMark x1="34786" y1="68190" x2="34786" y2="68190"/>
                          <a14:foregroundMark x1="34929" y1="68667" x2="34929" y2="68667"/>
                          <a14:foregroundMark x1="35000" y1="69238" x2="35000" y2="69238"/>
                          <a14:foregroundMark x1="35071" y1="69619" x2="35071" y2="69619"/>
                          <a14:foregroundMark x1="35214" y1="69810" x2="35214" y2="69810"/>
                          <a14:foregroundMark x1="35286" y1="70095" x2="35286" y2="70095"/>
                          <a14:foregroundMark x1="35429" y1="70476" x2="35429" y2="70476"/>
                          <a14:foregroundMark x1="35714" y1="70762" x2="35929" y2="71048"/>
                          <a14:foregroundMark x1="36000" y1="71238" x2="36000" y2="71238"/>
                          <a14:foregroundMark x1="36357" y1="71619" x2="36357" y2="71619"/>
                          <a14:foregroundMark x1="36571" y1="72000" x2="36571" y2="72000"/>
                          <a14:foregroundMark x1="37000" y1="72571" x2="37214" y2="72762"/>
                          <a14:foregroundMark x1="37643" y1="73238" x2="37643" y2="73238"/>
                          <a14:foregroundMark x1="38143" y1="73429" x2="38143" y2="73429"/>
                          <a14:foregroundMark x1="38857" y1="73810" x2="39286" y2="73905"/>
                          <a14:foregroundMark x1="39643" y1="73905" x2="39643" y2="73905"/>
                          <a14:foregroundMark x1="40000" y1="74000" x2="40000" y2="74000"/>
                          <a14:foregroundMark x1="40571" y1="74000" x2="40571" y2="74000"/>
                          <a14:foregroundMark x1="41214" y1="73619" x2="41214" y2="73619"/>
                          <a14:foregroundMark x1="46857" y1="65619" x2="46857" y2="65619"/>
                          <a14:foregroundMark x1="46857" y1="65429" x2="46857" y2="65429"/>
                          <a14:backgroundMark x1="38214" y1="66476" x2="38214" y2="66476"/>
                          <a14:backgroundMark x1="36786" y1="64000" x2="36786" y2="64000"/>
                          <a14:backgroundMark x1="36643" y1="62857" x2="36643" y2="62857"/>
                          <a14:backgroundMark x1="37000" y1="61810" x2="37000" y2="61810"/>
                          <a14:backgroundMark x1="36214" y1="62476" x2="36214" y2="62476"/>
                          <a14:backgroundMark x1="36500" y1="64571" x2="36500" y2="64571"/>
                          <a14:backgroundMark x1="37000" y1="66000" x2="37000" y2="66000"/>
                          <a14:backgroundMark x1="37500" y1="67048" x2="37500" y2="67048"/>
                          <a14:backgroundMark x1="37929" y1="67619" x2="38214" y2="68476"/>
                          <a14:backgroundMark x1="38643" y1="69333" x2="38857" y2="69619"/>
                          <a14:backgroundMark x1="39714" y1="69619" x2="39714" y2="69619"/>
                          <a14:backgroundMark x1="40571" y1="70000" x2="40571" y2="70000"/>
                          <a14:backgroundMark x1="41357" y1="70667" x2="41357" y2="70667"/>
                          <a14:backgroundMark x1="41500" y1="70667" x2="41500" y2="70667"/>
                          <a14:backgroundMark x1="42286" y1="70095" x2="42286" y2="70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00" t="55319" r="52127" b="24578"/>
            <a:stretch/>
          </p:blipFill>
          <p:spPr bwMode="auto">
            <a:xfrm rot="2700000">
              <a:off x="609558" y="4502315"/>
              <a:ext cx="193156" cy="204035"/>
            </a:xfrm>
            <a:prstGeom prst="rect">
              <a:avLst/>
            </a:prstGeom>
            <a:noFill/>
            <a:effectLst>
              <a:glow rad="127000">
                <a:schemeClr val="accent1">
                  <a:alpha val="36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구름 50">
              <a:extLst>
                <a:ext uri="{FF2B5EF4-FFF2-40B4-BE49-F238E27FC236}">
                  <a16:creationId xmlns:a16="http://schemas.microsoft.com/office/drawing/2014/main" id="{BB0AA783-6A68-47E3-BC2A-8AF8DD059EF6}"/>
                </a:ext>
              </a:extLst>
            </p:cNvPr>
            <p:cNvSpPr/>
            <p:nvPr/>
          </p:nvSpPr>
          <p:spPr>
            <a:xfrm rot="11330651" flipV="1">
              <a:off x="1291252" y="4420016"/>
              <a:ext cx="173580" cy="41258"/>
            </a:xfrm>
            <a:prstGeom prst="cloud">
              <a:avLst/>
            </a:prstGeom>
            <a:solidFill>
              <a:schemeClr val="accent4">
                <a:lumMod val="50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B7F7F9F-61B8-428C-B932-6C976C6B7F5D}"/>
                </a:ext>
              </a:extLst>
            </p:cNvPr>
            <p:cNvSpPr/>
            <p:nvPr/>
          </p:nvSpPr>
          <p:spPr>
            <a:xfrm>
              <a:off x="1630297" y="4373773"/>
              <a:ext cx="26528" cy="2652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7FB814D-5E67-4664-B878-48AA42DB1D52}"/>
                </a:ext>
              </a:extLst>
            </p:cNvPr>
            <p:cNvGrpSpPr/>
            <p:nvPr/>
          </p:nvGrpSpPr>
          <p:grpSpPr>
            <a:xfrm>
              <a:off x="1252947" y="4658364"/>
              <a:ext cx="538966" cy="139394"/>
              <a:chOff x="5426034" y="3656785"/>
              <a:chExt cx="1372288" cy="354918"/>
            </a:xfrm>
          </p:grpSpPr>
          <p:pic>
            <p:nvPicPr>
              <p:cNvPr id="77" name="Picture 14" descr="룬 .png에 대한 이미지 검색결과">
                <a:extLst>
                  <a:ext uri="{FF2B5EF4-FFF2-40B4-BE49-F238E27FC236}">
                    <a16:creationId xmlns:a16="http://schemas.microsoft.com/office/drawing/2014/main" id="{C5916369-8F07-4F81-A62C-8687178C5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491" b="89623" l="9434" r="89623">
                            <a14:foregroundMark x1="74528" y1="8491" x2="74528" y2="8491"/>
                            <a14:foregroundMark x1="22642" y1="79245" x2="22642" y2="79245"/>
                            <a14:foregroundMark x1="23585" y1="77358" x2="23585" y2="77358"/>
                            <a14:foregroundMark x1="23585" y1="74528" x2="23585" y2="74528"/>
                            <a14:foregroundMark x1="23585" y1="83962" x2="23585" y2="83962"/>
                            <a14:foregroundMark x1="23585" y1="81132" x2="23585" y2="81132"/>
                            <a14:foregroundMark x1="26415" y1="85849" x2="26415" y2="85849"/>
                            <a14:foregroundMark x1="33962" y1="83019" x2="33962" y2="83019"/>
                            <a14:foregroundMark x1="29245" y1="84906" x2="29245" y2="84906"/>
                            <a14:foregroundMark x1="37736" y1="81132" x2="37736" y2="81132"/>
                            <a14:foregroundMark x1="48113" y1="76415" x2="48113" y2="76415"/>
                            <a14:foregroundMark x1="67925" y1="64151" x2="67925" y2="64151"/>
                            <a14:foregroundMark x1="70755" y1="58491" x2="70755" y2="5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03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16" descr="룬 .png에 대한 이미지 검색결과">
                <a:extLst>
                  <a:ext uri="{FF2B5EF4-FFF2-40B4-BE49-F238E27FC236}">
                    <a16:creationId xmlns:a16="http://schemas.microsoft.com/office/drawing/2014/main" id="{FE97EF92-37BB-4E56-B171-D70187EE9C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4719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8" descr="룬 .png에 대한 이미지 검색결과">
                <a:extLst>
                  <a:ext uri="{FF2B5EF4-FFF2-40B4-BE49-F238E27FC236}">
                    <a16:creationId xmlns:a16="http://schemas.microsoft.com/office/drawing/2014/main" id="{8C210DEB-472B-40A8-863D-7AD3B2F53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491" b="89623" l="9434" r="89623">
                            <a14:foregroundMark x1="50000" y1="8491" x2="50000" y2="8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3404" y="3656785"/>
                <a:ext cx="354918" cy="354918"/>
              </a:xfrm>
              <a:prstGeom prst="rect">
                <a:avLst/>
              </a:prstGeom>
              <a:noFill/>
              <a:effectLst>
                <a:glow rad="127000">
                  <a:schemeClr val="accent2">
                    <a:lumMod val="75000"/>
                    <a:alpha val="41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20" descr="룬 .png에 대한 이미지 검색결과">
              <a:extLst>
                <a:ext uri="{FF2B5EF4-FFF2-40B4-BE49-F238E27FC236}">
                  <a16:creationId xmlns:a16="http://schemas.microsoft.com/office/drawing/2014/main" id="{BB2420A1-3180-4D03-A4F8-300411D40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833" y="4420140"/>
              <a:ext cx="217018" cy="217018"/>
            </a:xfrm>
            <a:prstGeom prst="rect">
              <a:avLst/>
            </a:prstGeom>
            <a:noFill/>
            <a:effectLst>
              <a:glow rad="127000">
                <a:schemeClr val="accent4">
                  <a:alpha val="45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72FD1D-E5A0-45A6-98DD-171C9C4762DB}"/>
                </a:ext>
              </a:extLst>
            </p:cNvPr>
            <p:cNvGrpSpPr/>
            <p:nvPr/>
          </p:nvGrpSpPr>
          <p:grpSpPr>
            <a:xfrm>
              <a:off x="1407545" y="4175999"/>
              <a:ext cx="217018" cy="31741"/>
              <a:chOff x="2408560" y="2703874"/>
              <a:chExt cx="552559" cy="80816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9F2E76D2-513A-4C2E-A065-63B78C1F9B7B}"/>
                  </a:ext>
                </a:extLst>
              </p:cNvPr>
              <p:cNvSpPr/>
              <p:nvPr/>
            </p:nvSpPr>
            <p:spPr>
              <a:xfrm>
                <a:off x="2408560" y="2703874"/>
                <a:ext cx="552559" cy="8081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1BDD212-7387-4754-97B4-4F9648707648}"/>
                  </a:ext>
                </a:extLst>
              </p:cNvPr>
              <p:cNvCxnSpPr>
                <a:stCxn id="73" idx="0"/>
                <a:endCxn id="73" idx="2"/>
              </p:cNvCxnSpPr>
              <p:nvPr/>
            </p:nvCxnSpPr>
            <p:spPr>
              <a:xfrm>
                <a:off x="2684840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E7747F6-7ECA-409E-9E94-EF068B3E119F}"/>
                  </a:ext>
                </a:extLst>
              </p:cNvPr>
              <p:cNvCxnSpPr/>
              <p:nvPr/>
            </p:nvCxnSpPr>
            <p:spPr>
              <a:xfrm>
                <a:off x="2553872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8965D7A7-2DCC-472C-B1B1-2FC9678DF90C}"/>
                  </a:ext>
                </a:extLst>
              </p:cNvPr>
              <p:cNvCxnSpPr/>
              <p:nvPr/>
            </p:nvCxnSpPr>
            <p:spPr>
              <a:xfrm>
                <a:off x="2818191" y="2703874"/>
                <a:ext cx="0" cy="80816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1869085-CA92-42F8-8390-3F44F634A4A3}"/>
                </a:ext>
              </a:extLst>
            </p:cNvPr>
            <p:cNvGrpSpPr/>
            <p:nvPr/>
          </p:nvGrpSpPr>
          <p:grpSpPr>
            <a:xfrm>
              <a:off x="2402680" y="3766848"/>
              <a:ext cx="95650" cy="95650"/>
              <a:chOff x="9074944" y="1004887"/>
              <a:chExt cx="243538" cy="243538"/>
            </a:xfrm>
          </p:grpSpPr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18236795-F652-4A6D-A4F1-E15303B413FD}"/>
                  </a:ext>
                </a:extLst>
              </p:cNvPr>
              <p:cNvSpPr/>
              <p:nvPr/>
            </p:nvSpPr>
            <p:spPr>
              <a:xfrm>
                <a:off x="9074944" y="1004887"/>
                <a:ext cx="243538" cy="2435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78533840-2DC4-4D0F-B9DC-159282E5B735}"/>
                  </a:ext>
                </a:extLst>
              </p:cNvPr>
              <p:cNvGrpSpPr/>
              <p:nvPr/>
            </p:nvGrpSpPr>
            <p:grpSpPr>
              <a:xfrm>
                <a:off x="9155438" y="1061265"/>
                <a:ext cx="82550" cy="130782"/>
                <a:chOff x="8441728" y="1494301"/>
                <a:chExt cx="82550" cy="177800"/>
              </a:xfrm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68C6FA6-22AF-4DAA-BC22-85CDCB539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172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D39F6ACE-8325-45F7-9241-2DCCC87056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4278" y="1494301"/>
                  <a:ext cx="0" cy="177800"/>
                </a:xfrm>
                <a:prstGeom prst="line">
                  <a:avLst/>
                </a:prstGeom>
                <a:ln w="444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7" name="부분 원형 56">
              <a:extLst>
                <a:ext uri="{FF2B5EF4-FFF2-40B4-BE49-F238E27FC236}">
                  <a16:creationId xmlns:a16="http://schemas.microsoft.com/office/drawing/2014/main" id="{4C7C5C78-8317-4591-BED4-FFCE187ECAA7}"/>
                </a:ext>
              </a:extLst>
            </p:cNvPr>
            <p:cNvSpPr/>
            <p:nvPr/>
          </p:nvSpPr>
          <p:spPr>
            <a:xfrm rot="8100000">
              <a:off x="1351528" y="4216740"/>
              <a:ext cx="321613" cy="321613"/>
            </a:xfrm>
            <a:prstGeom prst="pie">
              <a:avLst>
                <a:gd name="adj1" fmla="val 10878102"/>
                <a:gd name="adj2" fmla="val 16200000"/>
              </a:avLst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F21388E-E290-4068-9709-DF5F94C61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407546" y="4245711"/>
              <a:ext cx="217018" cy="212760"/>
            </a:xfrm>
            <a:prstGeom prst="rect">
              <a:avLst/>
            </a:prstGeom>
          </p:spPr>
        </p:pic>
        <p:pic>
          <p:nvPicPr>
            <p:cNvPr id="59" name="Picture 2" descr="2D 중세 배경에 대한 이미지 검색결과">
              <a:extLst>
                <a:ext uri="{FF2B5EF4-FFF2-40B4-BE49-F238E27FC236}">
                  <a16:creationId xmlns:a16="http://schemas.microsoft.com/office/drawing/2014/main" id="{86F6BB54-8129-4E49-9FC8-64E90A81D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950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2D 중세 배경에 대한 이미지 검색결과">
              <a:extLst>
                <a:ext uri="{FF2B5EF4-FFF2-40B4-BE49-F238E27FC236}">
                  <a16:creationId xmlns:a16="http://schemas.microsoft.com/office/drawing/2014/main" id="{1B7742DB-B0EA-4551-A858-528FAB62A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4870248"/>
              <a:ext cx="2020112" cy="113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5E0BD78-3A1C-4148-A88E-647317C9CC5F}"/>
                </a:ext>
              </a:extLst>
            </p:cNvPr>
            <p:cNvSpPr/>
            <p:nvPr/>
          </p:nvSpPr>
          <p:spPr>
            <a:xfrm>
              <a:off x="2612560" y="4870248"/>
              <a:ext cx="2022502" cy="113504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보상화면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7AA7E32-6951-4183-A840-93CFB7DE7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1294042" y="5277199"/>
              <a:ext cx="384367" cy="376826"/>
            </a:xfrm>
            <a:prstGeom prst="rect">
              <a:avLst/>
            </a:prstGeom>
          </p:spPr>
        </p:pic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3734F76E-A48E-4E92-9741-32BF2C1F6E79}"/>
                </a:ext>
              </a:extLst>
            </p:cNvPr>
            <p:cNvSpPr/>
            <p:nvPr/>
          </p:nvSpPr>
          <p:spPr>
            <a:xfrm rot="10800000">
              <a:off x="2350198" y="5342165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989137D-607C-46C0-A386-0366D85F6F9E}"/>
                </a:ext>
              </a:extLst>
            </p:cNvPr>
            <p:cNvSpPr/>
            <p:nvPr/>
          </p:nvSpPr>
          <p:spPr>
            <a:xfrm>
              <a:off x="2638395" y="3733942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EA6A93B-4991-4985-8E47-D1892EC6F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3834614"/>
              <a:ext cx="689171" cy="86470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6E65F04-44EF-4544-960F-78D0BE8E5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3823087"/>
              <a:ext cx="1127515" cy="856006"/>
            </a:xfrm>
            <a:prstGeom prst="rect">
              <a:avLst/>
            </a:prstGeom>
          </p:spPr>
        </p:pic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620432B4-2BA4-4D5F-B107-0D81258300D0}"/>
                </a:ext>
              </a:extLst>
            </p:cNvPr>
            <p:cNvSpPr/>
            <p:nvPr/>
          </p:nvSpPr>
          <p:spPr>
            <a:xfrm>
              <a:off x="2373349" y="4175186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6E788408-E8DD-4530-84F1-7576EF403EE1}"/>
                </a:ext>
              </a:extLst>
            </p:cNvPr>
            <p:cNvSpPr/>
            <p:nvPr/>
          </p:nvSpPr>
          <p:spPr>
            <a:xfrm rot="5400000">
              <a:off x="3390525" y="4766003"/>
              <a:ext cx="393860" cy="23402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71F6CC2-D2AA-4AF0-91A2-9266FD834E4F}"/>
              </a:ext>
            </a:extLst>
          </p:cNvPr>
          <p:cNvSpPr txBox="1"/>
          <p:nvPr/>
        </p:nvSpPr>
        <p:spPr>
          <a:xfrm>
            <a:off x="3128373" y="3576626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스토리 후 플레이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86A401-4AA9-42C6-B13B-671C0CC57716}"/>
              </a:ext>
            </a:extLst>
          </p:cNvPr>
          <p:cNvSpPr txBox="1"/>
          <p:nvPr/>
        </p:nvSpPr>
        <p:spPr>
          <a:xfrm>
            <a:off x="3128373" y="6185482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선 플레이 후 스토리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0C7E84-507E-4C67-98BF-85F84D319EA8}"/>
              </a:ext>
            </a:extLst>
          </p:cNvPr>
          <p:cNvSpPr txBox="1"/>
          <p:nvPr/>
        </p:nvSpPr>
        <p:spPr>
          <a:xfrm>
            <a:off x="402350" y="868101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플레이를 방해하지 않는 스토리텔링 배치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6297BB5-E07B-4B92-9E2B-F62F0793FC19}"/>
              </a:ext>
            </a:extLst>
          </p:cNvPr>
          <p:cNvGrpSpPr/>
          <p:nvPr/>
        </p:nvGrpSpPr>
        <p:grpSpPr>
          <a:xfrm>
            <a:off x="6544329" y="2847009"/>
            <a:ext cx="1996667" cy="1063340"/>
            <a:chOff x="2638395" y="1376841"/>
            <a:chExt cx="1996667" cy="1063340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F73024B-8C86-4961-A98B-4FEE553A1831}"/>
                </a:ext>
              </a:extLst>
            </p:cNvPr>
            <p:cNvSpPr/>
            <p:nvPr/>
          </p:nvSpPr>
          <p:spPr>
            <a:xfrm>
              <a:off x="2638395" y="1376841"/>
              <a:ext cx="1996667" cy="10633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A3477917-28E9-4DEE-8FF3-43A13D2B5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9" r="8885" b="46006"/>
            <a:stretch/>
          </p:blipFill>
          <p:spPr>
            <a:xfrm>
              <a:off x="2713092" y="1477513"/>
              <a:ext cx="689171" cy="864701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11D9D301-FD94-4724-9A69-ECF919A62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3" t="63123" r="8885" b="4119"/>
            <a:stretch/>
          </p:blipFill>
          <p:spPr>
            <a:xfrm>
              <a:off x="3458469" y="1465986"/>
              <a:ext cx="1127515" cy="856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990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89CA-469F-432C-B6A6-54752D5E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31091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연출 방법 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29A4A8-1F9E-4B81-83A5-13DD19265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E40F89-BB64-4FAC-A1BF-52EA1666D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강력한 스킬 발동 시 화면을 가득 메우는 스킬 이펙트 연출</a:t>
            </a:r>
            <a:endParaRPr lang="en-US" altLang="ko-KR" dirty="0"/>
          </a:p>
          <a:p>
            <a:pPr lvl="1"/>
            <a:r>
              <a:rPr lang="ko-KR" altLang="en-US" dirty="0"/>
              <a:t>필살기를 사용한다는 느낌을 유저가 받도록</a:t>
            </a:r>
            <a:endParaRPr lang="en-US" altLang="ko-KR" dirty="0"/>
          </a:p>
          <a:p>
            <a:pPr lvl="1"/>
            <a:r>
              <a:rPr lang="ko-KR" altLang="en-US" dirty="0"/>
              <a:t>캐릭터의 액션에 유저가 몰입하고 집중할 수 있도록</a:t>
            </a:r>
            <a:endParaRPr lang="en-US" altLang="ko-KR" dirty="0"/>
          </a:p>
          <a:p>
            <a:pPr lvl="1"/>
            <a:r>
              <a:rPr lang="ko-KR" altLang="en-US" dirty="0"/>
              <a:t>해당 이펙트 연출됨으로 유저는 강력한 데미지를 몬스터에 준다는 예상을 하게 됨</a:t>
            </a:r>
            <a:endParaRPr lang="en-US" altLang="ko-KR" dirty="0"/>
          </a:p>
          <a:p>
            <a:r>
              <a:rPr lang="ko-KR" altLang="en-US" dirty="0"/>
              <a:t>컨셉에 따라 클래스별 캐릭터의 스킬 이름을 다르게 하고 해당 스킬 이름을 사용시 크게 외치는 듯한 느낌으로 화면에 컷 신 연출</a:t>
            </a:r>
            <a:endParaRPr lang="en-US" altLang="ko-KR" dirty="0"/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액션 </a:t>
            </a:r>
            <a:r>
              <a:rPr lang="en-US" altLang="ko-KR" dirty="0"/>
              <a:t>RPG</a:t>
            </a:r>
            <a:r>
              <a:rPr lang="ko-KR" altLang="en-US" dirty="0"/>
              <a:t>에서 캐릭터의 액션 연출에 한계가 있음</a:t>
            </a:r>
            <a:endParaRPr lang="en-US" altLang="ko-KR" dirty="0"/>
          </a:p>
          <a:p>
            <a:pPr lvl="1"/>
            <a:r>
              <a:rPr lang="ko-KR" altLang="en-US" dirty="0"/>
              <a:t>화면을 메우는 연출을 통해 액션성을 극대화</a:t>
            </a:r>
            <a:endParaRPr lang="en-US" altLang="ko-KR" dirty="0"/>
          </a:p>
          <a:p>
            <a:pPr lvl="1"/>
            <a:r>
              <a:rPr lang="ko-KR" altLang="en-US" dirty="0"/>
              <a:t>화려한 스킬 연출로 유저가 캐릭터와 그 설정에 관심이 생기도록 함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1F45F-8C81-45D7-82E8-C3230A02430D}"/>
              </a:ext>
            </a:extLst>
          </p:cNvPr>
          <p:cNvSpPr txBox="1"/>
          <p:nvPr/>
        </p:nvSpPr>
        <p:spPr>
          <a:xfrm>
            <a:off x="972793" y="8333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스킬 연출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BAD2A9E-FB4A-455F-A10C-FC81A7EF32E3}"/>
              </a:ext>
            </a:extLst>
          </p:cNvPr>
          <p:cNvGrpSpPr/>
          <p:nvPr/>
        </p:nvGrpSpPr>
        <p:grpSpPr>
          <a:xfrm>
            <a:off x="1567667" y="1191048"/>
            <a:ext cx="3755884" cy="1988264"/>
            <a:chOff x="746669" y="1174840"/>
            <a:chExt cx="3755884" cy="198826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0E1E16-D47B-4D8E-B6EE-2726D89B84DB}"/>
                </a:ext>
              </a:extLst>
            </p:cNvPr>
            <p:cNvGrpSpPr/>
            <p:nvPr/>
          </p:nvGrpSpPr>
          <p:grpSpPr>
            <a:xfrm>
              <a:off x="746669" y="1174840"/>
              <a:ext cx="3755884" cy="1988264"/>
              <a:chOff x="504825" y="1383166"/>
              <a:chExt cx="2022502" cy="1070658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0DAC727-C8AA-462D-B9BD-1D3B9DFA6B2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45" name="Picture 2" descr="7.png">
                  <a:extLst>
                    <a:ext uri="{FF2B5EF4-FFF2-40B4-BE49-F238E27FC236}">
                      <a16:creationId xmlns:a16="http://schemas.microsoft.com/office/drawing/2014/main" id="{907684C2-A1ED-4F62-9391-D7E37C3599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4" descr="7.png">
                  <a:extLst>
                    <a:ext uri="{FF2B5EF4-FFF2-40B4-BE49-F238E27FC236}">
                      <a16:creationId xmlns:a16="http://schemas.microsoft.com/office/drawing/2014/main" id="{C64B9ABA-F030-45A6-B654-38769DEE7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Picture 8" descr="관련 이미지">
                <a:extLst>
                  <a:ext uri="{FF2B5EF4-FFF2-40B4-BE49-F238E27FC236}">
                    <a16:creationId xmlns:a16="http://schemas.microsoft.com/office/drawing/2014/main" id="{48E1709D-954D-45C7-BAFC-36FF35302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관련 이미지">
                <a:extLst>
                  <a:ext uri="{FF2B5EF4-FFF2-40B4-BE49-F238E27FC236}">
                    <a16:creationId xmlns:a16="http://schemas.microsoft.com/office/drawing/2014/main" id="{659DFBC9-A9F1-4E52-9A12-CA0ED5171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구름 25">
                <a:extLst>
                  <a:ext uri="{FF2B5EF4-FFF2-40B4-BE49-F238E27FC236}">
                    <a16:creationId xmlns:a16="http://schemas.microsoft.com/office/drawing/2014/main" id="{5BC68557-C35C-4F78-956C-CDAE247AD227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283E3AC4-232F-4BAA-B0CB-F83B4E3B7439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2C73F39-A785-46BD-A55A-FF3981FEA958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42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E130E3E4-7F58-45B6-A567-3F2CE7C04F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02D12CF2-3C4F-419B-A80B-A2F5D16EBE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C9C3C297-BEF0-4483-BED6-0605694EEB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9" name="Picture 20" descr="룬 .png에 대한 이미지 검색결과">
                <a:extLst>
                  <a:ext uri="{FF2B5EF4-FFF2-40B4-BE49-F238E27FC236}">
                    <a16:creationId xmlns:a16="http://schemas.microsoft.com/office/drawing/2014/main" id="{37B8ABA3-1891-4999-9173-D3B1C63E7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17DA466-76E2-4218-A3D1-7DCD75BC393A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643483B7-2488-4537-B1D4-36B3C2E6909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7DE8B6EC-9365-4B53-A3FA-27E578931C04}"/>
                    </a:ext>
                  </a:extLst>
                </p:cNvPr>
                <p:cNvCxnSpPr>
                  <a:stCxn id="38" idx="0"/>
                  <a:endCxn id="38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5FEA26A4-1807-4150-BBB3-2C7C0A04CA2D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472AB1FE-15D4-4225-BD46-0BAF18715605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2B047F86-823D-4C37-B580-55AAC23D765F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22483657-0A3C-439F-9B86-7B8F1F66526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D169CE05-07EE-4095-84F6-81C16DE5AF8D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F075369-AA9F-40E5-944B-2829E42C5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id="{EB4A9D49-AF5C-4FDA-91BC-872961300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부분 원형 31">
                <a:extLst>
                  <a:ext uri="{FF2B5EF4-FFF2-40B4-BE49-F238E27FC236}">
                    <a16:creationId xmlns:a16="http://schemas.microsoft.com/office/drawing/2014/main" id="{ED7FD5B9-C40C-48D9-98C4-F2DE9ADEDC2A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F011CCC-12FE-433C-B06C-5070C4F30D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2C17E28E-CA99-4CC5-85C4-9B83495E0D2E}"/>
                </a:ext>
              </a:extLst>
            </p:cNvPr>
            <p:cNvSpPr/>
            <p:nvPr/>
          </p:nvSpPr>
          <p:spPr>
            <a:xfrm>
              <a:off x="1885950" y="1787920"/>
              <a:ext cx="496963" cy="325554"/>
            </a:xfrm>
            <a:prstGeom prst="wedgeEllipseCallout">
              <a:avLst>
                <a:gd name="adj1" fmla="val 62159"/>
                <a:gd name="adj2" fmla="val 8009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err="1">
                  <a:solidFill>
                    <a:schemeClr val="tx1"/>
                  </a:solidFill>
                </a:rPr>
                <a:t>스킬이름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DAC9251D-F8E1-45A8-8F22-8DC79B01301B}"/>
              </a:ext>
            </a:extLst>
          </p:cNvPr>
          <p:cNvGrpSpPr/>
          <p:nvPr/>
        </p:nvGrpSpPr>
        <p:grpSpPr>
          <a:xfrm>
            <a:off x="6872186" y="1183428"/>
            <a:ext cx="3755884" cy="1988264"/>
            <a:chOff x="7693889" y="1174840"/>
            <a:chExt cx="3755884" cy="1988264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29B044C-5A88-42FE-8EC5-D7F0203A6197}"/>
                </a:ext>
              </a:extLst>
            </p:cNvPr>
            <p:cNvGrpSpPr/>
            <p:nvPr/>
          </p:nvGrpSpPr>
          <p:grpSpPr>
            <a:xfrm>
              <a:off x="7693889" y="1174840"/>
              <a:ext cx="3755884" cy="1988264"/>
              <a:chOff x="504825" y="1383166"/>
              <a:chExt cx="2022502" cy="1070658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FD903E58-B78D-4630-9947-89F5D316E445}"/>
                  </a:ext>
                </a:extLst>
              </p:cNvPr>
              <p:cNvGrpSpPr/>
              <p:nvPr/>
            </p:nvGrpSpPr>
            <p:grpSpPr>
              <a:xfrm>
                <a:off x="504825" y="1383166"/>
                <a:ext cx="2022502" cy="1070658"/>
                <a:chOff x="5292270" y="969080"/>
                <a:chExt cx="5149588" cy="2726053"/>
              </a:xfrm>
            </p:grpSpPr>
            <p:pic>
              <p:nvPicPr>
                <p:cNvPr id="106" name="Picture 2" descr="7.png">
                  <a:extLst>
                    <a:ext uri="{FF2B5EF4-FFF2-40B4-BE49-F238E27FC236}">
                      <a16:creationId xmlns:a16="http://schemas.microsoft.com/office/drawing/2014/main" id="{3217851F-C480-48BD-B417-9D960AA36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1202"/>
                <a:stretch/>
              </p:blipFill>
              <p:spPr bwMode="auto">
                <a:xfrm>
                  <a:off x="5298358" y="969080"/>
                  <a:ext cx="5143500" cy="2726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4" descr="7.png">
                  <a:extLst>
                    <a:ext uri="{FF2B5EF4-FFF2-40B4-BE49-F238E27FC236}">
                      <a16:creationId xmlns:a16="http://schemas.microsoft.com/office/drawing/2014/main" id="{160D9B77-E1A3-4A4E-B684-1C7B75DC9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3972" b="62949"/>
                <a:stretch/>
              </p:blipFill>
              <p:spPr bwMode="auto">
                <a:xfrm>
                  <a:off x="5292270" y="1838584"/>
                  <a:ext cx="310032" cy="14681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5" name="Picture 8" descr="관련 이미지">
                <a:extLst>
                  <a:ext uri="{FF2B5EF4-FFF2-40B4-BE49-F238E27FC236}">
                    <a16:creationId xmlns:a16="http://schemas.microsoft.com/office/drawing/2014/main" id="{5A603D13-7AAF-477C-A663-42059CE469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7143" b="74190" l="77000" r="90000">
                            <a14:foregroundMark x1="80429" y1="58190" x2="80429" y2="58190"/>
                            <a14:foregroundMark x1="82929" y1="57238" x2="82929" y2="57238"/>
                            <a14:foregroundMark x1="87571" y1="58857" x2="87571" y2="58857"/>
                            <a14:foregroundMark x1="90000" y1="65810" x2="90000" y2="65810"/>
                            <a14:foregroundMark x1="83786" y1="74190" x2="83786" y2="74190"/>
                            <a14:backgroundMark x1="83071" y1="58571" x2="83071" y2="58571"/>
                            <a14:backgroundMark x1="85143" y1="59333" x2="85143" y2="59333"/>
                            <a14:backgroundMark x1="81929" y1="59524" x2="81929" y2="59524"/>
                            <a14:backgroundMark x1="79214" y1="63238" x2="79214" y2="63238"/>
                            <a14:backgroundMark x1="78714" y1="67333" x2="78714" y2="67333"/>
                            <a14:backgroundMark x1="81286" y1="71714" x2="81286" y2="71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72" t="56085" r="8735" b="24589"/>
              <a:stretch/>
            </p:blipFill>
            <p:spPr bwMode="auto">
              <a:xfrm>
                <a:off x="2141671" y="2117272"/>
                <a:ext cx="294189" cy="271724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10" descr="관련 이미지">
                <a:extLst>
                  <a:ext uri="{FF2B5EF4-FFF2-40B4-BE49-F238E27FC236}">
                    <a16:creationId xmlns:a16="http://schemas.microsoft.com/office/drawing/2014/main" id="{5674307F-4465-45AB-8BA0-BEFA3959A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6000" b="74000" l="34286" r="47286">
                            <a14:foregroundMark x1="39571" y1="59429" x2="46071" y2="58667"/>
                            <a14:foregroundMark x1="39214" y1="60762" x2="39214" y2="60762"/>
                            <a14:foregroundMark x1="39857" y1="59143" x2="39857" y2="59143"/>
                            <a14:foregroundMark x1="40500" y1="57714" x2="40500" y2="57714"/>
                            <a14:foregroundMark x1="40571" y1="57238" x2="40571" y2="57238"/>
                            <a14:foregroundMark x1="40000" y1="57619" x2="40000" y2="57619"/>
                            <a14:foregroundMark x1="40929" y1="57524" x2="40929" y2="57524"/>
                            <a14:foregroundMark x1="41571" y1="57238" x2="41571" y2="57238"/>
                            <a14:foregroundMark x1="42071" y1="56667" x2="42071" y2="56667"/>
                            <a14:foregroundMark x1="42214" y1="56571" x2="42214" y2="56571"/>
                            <a14:foregroundMark x1="42571" y1="56381" x2="42571" y2="56381"/>
                            <a14:foregroundMark x1="42714" y1="56381" x2="42714" y2="56381"/>
                            <a14:foregroundMark x1="43143" y1="56190" x2="43143" y2="56190"/>
                            <a14:foregroundMark x1="43786" y1="56667" x2="43786" y2="56667"/>
                            <a14:foregroundMark x1="44357" y1="56952" x2="44357" y2="56952"/>
                            <a14:foregroundMark x1="44929" y1="57048" x2="44929" y2="57048"/>
                            <a14:foregroundMark x1="45286" y1="57333" x2="45286" y2="57333"/>
                            <a14:foregroundMark x1="45714" y1="57714" x2="45714" y2="57714"/>
                            <a14:foregroundMark x1="46071" y1="58190" x2="46071" y2="58190"/>
                            <a14:foregroundMark x1="46357" y1="58476" x2="46357" y2="58476"/>
                            <a14:foregroundMark x1="46857" y1="59143" x2="46857" y2="59143"/>
                            <a14:foregroundMark x1="47214" y1="59714" x2="47214" y2="59714"/>
                            <a14:foregroundMark x1="47214" y1="60000" x2="47214" y2="60000"/>
                            <a14:foregroundMark x1="47214" y1="60857" x2="47286" y2="61333"/>
                            <a14:foregroundMark x1="47214" y1="61810" x2="47214" y2="61810"/>
                            <a14:foregroundMark x1="47214" y1="62381" x2="47214" y2="62381"/>
                            <a14:foregroundMark x1="47214" y1="62476" x2="47214" y2="62476"/>
                            <a14:foregroundMark x1="37714" y1="57619" x2="37714" y2="57619"/>
                            <a14:foregroundMark x1="37071" y1="58286" x2="36429" y2="58857"/>
                            <a14:foregroundMark x1="36357" y1="58952" x2="36357" y2="58952"/>
                            <a14:foregroundMark x1="35643" y1="59810" x2="35643" y2="59810"/>
                            <a14:foregroundMark x1="35214" y1="60476" x2="35143" y2="60857"/>
                            <a14:foregroundMark x1="34929" y1="61619" x2="34714" y2="62286"/>
                            <a14:foregroundMark x1="34500" y1="62571" x2="34500" y2="62571"/>
                            <a14:foregroundMark x1="34500" y1="63238" x2="34500" y2="63238"/>
                            <a14:foregroundMark x1="34500" y1="63714" x2="34500" y2="63714"/>
                            <a14:foregroundMark x1="34643" y1="64190" x2="34643" y2="64190"/>
                            <a14:foregroundMark x1="34571" y1="64762" x2="34571" y2="64762"/>
                            <a14:foregroundMark x1="34357" y1="66000" x2="34357" y2="66000"/>
                            <a14:foregroundMark x1="34429" y1="66762" x2="34429" y2="66762"/>
                            <a14:foregroundMark x1="34429" y1="66762" x2="34429" y2="66762"/>
                            <a14:foregroundMark x1="34714" y1="67619" x2="34714" y2="67619"/>
                            <a14:foregroundMark x1="34786" y1="68190" x2="34786" y2="68190"/>
                            <a14:foregroundMark x1="34929" y1="68667" x2="34929" y2="68667"/>
                            <a14:foregroundMark x1="35000" y1="69238" x2="35000" y2="69238"/>
                            <a14:foregroundMark x1="35071" y1="69619" x2="35071" y2="69619"/>
                            <a14:foregroundMark x1="35214" y1="69810" x2="35214" y2="69810"/>
                            <a14:foregroundMark x1="35286" y1="70095" x2="35286" y2="70095"/>
                            <a14:foregroundMark x1="35429" y1="70476" x2="35429" y2="70476"/>
                            <a14:foregroundMark x1="35714" y1="70762" x2="35929" y2="71048"/>
                            <a14:foregroundMark x1="36000" y1="71238" x2="36000" y2="71238"/>
                            <a14:foregroundMark x1="36357" y1="71619" x2="36357" y2="71619"/>
                            <a14:foregroundMark x1="36571" y1="72000" x2="36571" y2="72000"/>
                            <a14:foregroundMark x1="37000" y1="72571" x2="37214" y2="72762"/>
                            <a14:foregroundMark x1="37643" y1="73238" x2="37643" y2="73238"/>
                            <a14:foregroundMark x1="38143" y1="73429" x2="38143" y2="73429"/>
                            <a14:foregroundMark x1="38857" y1="73810" x2="39286" y2="73905"/>
                            <a14:foregroundMark x1="39643" y1="73905" x2="39643" y2="73905"/>
                            <a14:foregroundMark x1="40000" y1="74000" x2="40000" y2="74000"/>
                            <a14:foregroundMark x1="40571" y1="74000" x2="40571" y2="74000"/>
                            <a14:foregroundMark x1="41214" y1="73619" x2="41214" y2="73619"/>
                            <a14:foregroundMark x1="46857" y1="65619" x2="46857" y2="65619"/>
                            <a14:foregroundMark x1="46857" y1="65429" x2="46857" y2="65429"/>
                            <a14:backgroundMark x1="38214" y1="66476" x2="38214" y2="66476"/>
                            <a14:backgroundMark x1="36786" y1="64000" x2="36786" y2="64000"/>
                            <a14:backgroundMark x1="36643" y1="62857" x2="36643" y2="62857"/>
                            <a14:backgroundMark x1="37000" y1="61810" x2="37000" y2="61810"/>
                            <a14:backgroundMark x1="36214" y1="62476" x2="36214" y2="62476"/>
                            <a14:backgroundMark x1="36500" y1="64571" x2="36500" y2="64571"/>
                            <a14:backgroundMark x1="37000" y1="66000" x2="37000" y2="66000"/>
                            <a14:backgroundMark x1="37500" y1="67048" x2="37500" y2="67048"/>
                            <a14:backgroundMark x1="37929" y1="67619" x2="38214" y2="68476"/>
                            <a14:backgroundMark x1="38643" y1="69333" x2="38857" y2="69619"/>
                            <a14:backgroundMark x1="39714" y1="69619" x2="39714" y2="69619"/>
                            <a14:backgroundMark x1="40571" y1="70000" x2="40571" y2="70000"/>
                            <a14:backgroundMark x1="41357" y1="70667" x2="41357" y2="70667"/>
                            <a14:backgroundMark x1="41500" y1="70667" x2="41500" y2="70667"/>
                            <a14:backgroundMark x1="42286" y1="70095" x2="42286" y2="700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0" t="55319" r="52127" b="24578"/>
              <a:stretch/>
            </p:blipFill>
            <p:spPr bwMode="auto">
              <a:xfrm rot="2700000">
                <a:off x="609558" y="2145214"/>
                <a:ext cx="193156" cy="204035"/>
              </a:xfrm>
              <a:prstGeom prst="rect">
                <a:avLst/>
              </a:prstGeom>
              <a:noFill/>
              <a:effectLst>
                <a:glow rad="127000">
                  <a:schemeClr val="accent1">
                    <a:alpha val="36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구름 86">
                <a:extLst>
                  <a:ext uri="{FF2B5EF4-FFF2-40B4-BE49-F238E27FC236}">
                    <a16:creationId xmlns:a16="http://schemas.microsoft.com/office/drawing/2014/main" id="{2148E6FA-F403-4A63-B92F-F6D59C6A99CE}"/>
                  </a:ext>
                </a:extLst>
              </p:cNvPr>
              <p:cNvSpPr/>
              <p:nvPr/>
            </p:nvSpPr>
            <p:spPr>
              <a:xfrm rot="11330651" flipV="1">
                <a:off x="1291252" y="2062915"/>
                <a:ext cx="173580" cy="41258"/>
              </a:xfrm>
              <a:prstGeom prst="cloud">
                <a:avLst/>
              </a:prstGeom>
              <a:solidFill>
                <a:schemeClr val="accent4">
                  <a:lumMod val="50000"/>
                  <a:alpha val="7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E7CEBD68-70C3-4AF3-8668-DBD783BBBC3C}"/>
                  </a:ext>
                </a:extLst>
              </p:cNvPr>
              <p:cNvSpPr/>
              <p:nvPr/>
            </p:nvSpPr>
            <p:spPr>
              <a:xfrm>
                <a:off x="1630297" y="2016672"/>
                <a:ext cx="26528" cy="2652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8A9BA30-8300-4B52-AA52-9F423F191EEF}"/>
                  </a:ext>
                </a:extLst>
              </p:cNvPr>
              <p:cNvGrpSpPr/>
              <p:nvPr/>
            </p:nvGrpSpPr>
            <p:grpSpPr>
              <a:xfrm>
                <a:off x="1252947" y="2301263"/>
                <a:ext cx="538966" cy="139394"/>
                <a:chOff x="5426034" y="3656785"/>
                <a:chExt cx="1372288" cy="354918"/>
              </a:xfrm>
            </p:grpSpPr>
            <p:pic>
              <p:nvPicPr>
                <p:cNvPr id="103" name="Picture 14" descr="룬 .png에 대한 이미지 검색결과">
                  <a:extLst>
                    <a:ext uri="{FF2B5EF4-FFF2-40B4-BE49-F238E27FC236}">
                      <a16:creationId xmlns:a16="http://schemas.microsoft.com/office/drawing/2014/main" id="{B86B4E78-9038-4F10-AA2F-A86412E60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8491" b="89623" l="9434" r="89623">
                              <a14:foregroundMark x1="74528" y1="8491" x2="74528" y2="8491"/>
                              <a14:foregroundMark x1="22642" y1="79245" x2="22642" y2="79245"/>
                              <a14:foregroundMark x1="23585" y1="77358" x2="23585" y2="77358"/>
                              <a14:foregroundMark x1="23585" y1="74528" x2="23585" y2="74528"/>
                              <a14:foregroundMark x1="23585" y1="83962" x2="23585" y2="83962"/>
                              <a14:foregroundMark x1="23585" y1="81132" x2="23585" y2="81132"/>
                              <a14:foregroundMark x1="26415" y1="85849" x2="26415" y2="85849"/>
                              <a14:foregroundMark x1="33962" y1="83019" x2="33962" y2="83019"/>
                              <a14:foregroundMark x1="29245" y1="84906" x2="29245" y2="84906"/>
                              <a14:foregroundMark x1="37736" y1="81132" x2="37736" y2="81132"/>
                              <a14:foregroundMark x1="48113" y1="76415" x2="48113" y2="76415"/>
                              <a14:foregroundMark x1="67925" y1="64151" x2="67925" y2="64151"/>
                              <a14:foregroundMark x1="70755" y1="58491" x2="70755" y2="5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03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16" descr="룬 .png에 대한 이미지 검색결과">
                  <a:extLst>
                    <a:ext uri="{FF2B5EF4-FFF2-40B4-BE49-F238E27FC236}">
                      <a16:creationId xmlns:a16="http://schemas.microsoft.com/office/drawing/2014/main" id="{9E3CF268-1006-41F0-B5F9-645E686E63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719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18" descr="룬 .png에 대한 이미지 검색결과">
                  <a:extLst>
                    <a:ext uri="{FF2B5EF4-FFF2-40B4-BE49-F238E27FC236}">
                      <a16:creationId xmlns:a16="http://schemas.microsoft.com/office/drawing/2014/main" id="{984E88AF-3B97-4C51-9458-95ECAE666C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8491" b="89623" l="9434" r="89623">
                              <a14:foregroundMark x1="50000" y1="8491" x2="50000" y2="849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3404" y="3656785"/>
                  <a:ext cx="354918" cy="354918"/>
                </a:xfrm>
                <a:prstGeom prst="rect">
                  <a:avLst/>
                </a:prstGeom>
                <a:noFill/>
                <a:effectLst>
                  <a:glow rad="127000">
                    <a:schemeClr val="accent2">
                      <a:lumMod val="75000"/>
                      <a:alpha val="41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0" name="Picture 20" descr="룬 .png에 대한 이미지 검색결과">
                <a:extLst>
                  <a:ext uri="{FF2B5EF4-FFF2-40B4-BE49-F238E27FC236}">
                    <a16:creationId xmlns:a16="http://schemas.microsoft.com/office/drawing/2014/main" id="{352FDD79-FEFD-439C-B5AB-A37957078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CrisscrossEtch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2833" y="2063039"/>
                <a:ext cx="217018" cy="217018"/>
              </a:xfrm>
              <a:prstGeom prst="rect">
                <a:avLst/>
              </a:prstGeom>
              <a:noFill/>
              <a:effectLst>
                <a:glow rad="127000">
                  <a:schemeClr val="accent4">
                    <a:alpha val="45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D8F5DD94-17A4-48C3-BFDF-D4C5A11657F9}"/>
                  </a:ext>
                </a:extLst>
              </p:cNvPr>
              <p:cNvGrpSpPr/>
              <p:nvPr/>
            </p:nvGrpSpPr>
            <p:grpSpPr>
              <a:xfrm>
                <a:off x="1407545" y="1818898"/>
                <a:ext cx="217018" cy="31741"/>
                <a:chOff x="2408560" y="2703874"/>
                <a:chExt cx="552559" cy="80816"/>
              </a:xfrm>
            </p:grpSpPr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D91D5F8A-2BBF-46F5-923E-C959B936A6FC}"/>
                    </a:ext>
                  </a:extLst>
                </p:cNvPr>
                <p:cNvSpPr/>
                <p:nvPr/>
              </p:nvSpPr>
              <p:spPr>
                <a:xfrm>
                  <a:off x="2408560" y="2703874"/>
                  <a:ext cx="552559" cy="8081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17088035-6CD1-4683-A6BC-CBB55EC3C73D}"/>
                    </a:ext>
                  </a:extLst>
                </p:cNvPr>
                <p:cNvCxnSpPr>
                  <a:stCxn id="99" idx="0"/>
                  <a:endCxn id="99" idx="2"/>
                </p:cNvCxnSpPr>
                <p:nvPr/>
              </p:nvCxnSpPr>
              <p:spPr>
                <a:xfrm>
                  <a:off x="2684840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26CE7EBC-F2DB-4966-B5FF-8FC9DA286369}"/>
                    </a:ext>
                  </a:extLst>
                </p:cNvPr>
                <p:cNvCxnSpPr/>
                <p:nvPr/>
              </p:nvCxnSpPr>
              <p:spPr>
                <a:xfrm>
                  <a:off x="2553872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C5F8F8F9-C075-47E2-B634-24F1F5B8AD90}"/>
                    </a:ext>
                  </a:extLst>
                </p:cNvPr>
                <p:cNvCxnSpPr/>
                <p:nvPr/>
              </p:nvCxnSpPr>
              <p:spPr>
                <a:xfrm>
                  <a:off x="2818191" y="2703874"/>
                  <a:ext cx="0" cy="80816"/>
                </a:xfrm>
                <a:prstGeom prst="line">
                  <a:avLst/>
                </a:prstGeom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9079F818-BDAE-4FF5-B607-5EDF42DF6004}"/>
                  </a:ext>
                </a:extLst>
              </p:cNvPr>
              <p:cNvGrpSpPr/>
              <p:nvPr/>
            </p:nvGrpSpPr>
            <p:grpSpPr>
              <a:xfrm>
                <a:off x="2402680" y="1409747"/>
                <a:ext cx="95650" cy="95650"/>
                <a:chOff x="9074944" y="1004887"/>
                <a:chExt cx="243538" cy="243538"/>
              </a:xfrm>
            </p:grpSpPr>
            <p:sp>
              <p:nvSpPr>
                <p:cNvPr id="95" name="사각형: 둥근 모서리 94">
                  <a:extLst>
                    <a:ext uri="{FF2B5EF4-FFF2-40B4-BE49-F238E27FC236}">
                      <a16:creationId xmlns:a16="http://schemas.microsoft.com/office/drawing/2014/main" id="{ADF2E88B-9769-4B6C-9418-8DC64046B446}"/>
                    </a:ext>
                  </a:extLst>
                </p:cNvPr>
                <p:cNvSpPr/>
                <p:nvPr/>
              </p:nvSpPr>
              <p:spPr>
                <a:xfrm>
                  <a:off x="9074944" y="1004887"/>
                  <a:ext cx="243538" cy="24353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E6ECF29E-E7DF-4BEC-80A1-CB82DEAE5A6C}"/>
                    </a:ext>
                  </a:extLst>
                </p:cNvPr>
                <p:cNvGrpSpPr/>
                <p:nvPr/>
              </p:nvGrpSpPr>
              <p:grpSpPr>
                <a:xfrm>
                  <a:off x="9155438" y="1061265"/>
                  <a:ext cx="82550" cy="130782"/>
                  <a:chOff x="8441728" y="1494301"/>
                  <a:chExt cx="82550" cy="177800"/>
                </a:xfrm>
              </p:grpSpPr>
              <p:cxnSp>
                <p:nvCxnSpPr>
                  <p:cNvPr id="97" name="직선 연결선 96">
                    <a:extLst>
                      <a:ext uri="{FF2B5EF4-FFF2-40B4-BE49-F238E27FC236}">
                        <a16:creationId xmlns:a16="http://schemas.microsoft.com/office/drawing/2014/main" id="{F1E3F2D9-E216-4048-A9BE-971200173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4172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391890B8-62EC-4B4F-B255-D4B4030566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24278" y="1494301"/>
                    <a:ext cx="0" cy="177800"/>
                  </a:xfrm>
                  <a:prstGeom prst="line">
                    <a:avLst/>
                  </a:prstGeom>
                  <a:ln w="444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3" name="부분 원형 92">
                <a:extLst>
                  <a:ext uri="{FF2B5EF4-FFF2-40B4-BE49-F238E27FC236}">
                    <a16:creationId xmlns:a16="http://schemas.microsoft.com/office/drawing/2014/main" id="{E657D4E1-6B5D-4B6A-89E6-AC74FA765457}"/>
                  </a:ext>
                </a:extLst>
              </p:cNvPr>
              <p:cNvSpPr/>
              <p:nvPr/>
            </p:nvSpPr>
            <p:spPr>
              <a:xfrm rot="8100000">
                <a:off x="1351528" y="1859639"/>
                <a:ext cx="321613" cy="321613"/>
              </a:xfrm>
              <a:prstGeom prst="pie">
                <a:avLst>
                  <a:gd name="adj1" fmla="val 10878102"/>
                  <a:gd name="adj2" fmla="val 16200000"/>
                </a:avLst>
              </a:prstGeom>
              <a:solidFill>
                <a:schemeClr val="accent1">
                  <a:alpha val="4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0BF6B96A-BE23-4C69-8749-95EBFA2F2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94" b="99485" l="9409" r="95699">
                            <a14:foregroundMark x1="85484" y1="32474" x2="85753" y2="31959"/>
                            <a14:foregroundMark x1="93548" y1="18557" x2="95161" y2="20619"/>
                            <a14:foregroundMark x1="92473" y1="17010" x2="88172" y2="10309"/>
                            <a14:foregroundMark x1="51344" y1="92784" x2="60484" y2="92268"/>
                            <a14:foregroundMark x1="56989" y1="88660" x2="65591" y2="86598"/>
                            <a14:foregroundMark x1="67742" y1="86598" x2="74194" y2="90722"/>
                            <a14:foregroundMark x1="67742" y1="82990" x2="72849" y2="97938"/>
                            <a14:foregroundMark x1="64516" y1="81959" x2="74194" y2="95876"/>
                            <a14:foregroundMark x1="63978" y1="85052" x2="76344" y2="90206"/>
                            <a14:foregroundMark x1="76882" y1="74227" x2="81989" y2="90206"/>
                            <a14:foregroundMark x1="79839" y1="68557" x2="85215" y2="84021"/>
                            <a14:foregroundMark x1="79570" y1="52577" x2="86290" y2="57216"/>
                            <a14:foregroundMark x1="91667" y1="49485" x2="84140" y2="56186"/>
                            <a14:foregroundMark x1="87903" y1="44845" x2="84946" y2="56701"/>
                            <a14:foregroundMark x1="81989" y1="39175" x2="80108" y2="43814"/>
                            <a14:foregroundMark x1="87634" y1="27320" x2="87634" y2="27320"/>
                            <a14:foregroundMark x1="88441" y1="19588" x2="87634" y2="26804"/>
                            <a14:foregroundMark x1="91398" y1="23196" x2="91398" y2="23196"/>
                            <a14:foregroundMark x1="90054" y1="14433" x2="93280" y2="19072"/>
                            <a14:foregroundMark x1="95699" y1="20619" x2="95699" y2="20619"/>
                            <a14:foregroundMark x1="78226" y1="38144" x2="78226" y2="38144"/>
                            <a14:foregroundMark x1="65591" y1="50000" x2="65323" y2="62371"/>
                            <a14:foregroundMark x1="63172" y1="66495" x2="61290" y2="68041"/>
                            <a14:foregroundMark x1="56183" y1="75258" x2="55914" y2="85052"/>
                            <a14:foregroundMark x1="55376" y1="69072" x2="51075" y2="86598"/>
                            <a14:foregroundMark x1="52688" y1="78866" x2="51075" y2="84536"/>
                            <a14:foregroundMark x1="52688" y1="77835" x2="51613" y2="82474"/>
                            <a14:foregroundMark x1="52688" y1="74742" x2="48925" y2="85567"/>
                            <a14:foregroundMark x1="52688" y1="74742" x2="49194" y2="88660"/>
                            <a14:foregroundMark x1="55108" y1="76804" x2="55645" y2="88660"/>
                            <a14:foregroundMark x1="61290" y1="75773" x2="54032" y2="99485"/>
                            <a14:foregroundMark x1="65591" y1="82990" x2="60215" y2="93814"/>
                            <a14:foregroundMark x1="62903" y1="86598" x2="60753" y2="91753"/>
                            <a14:foregroundMark x1="72043" y1="81443" x2="69355" y2="82990"/>
                            <a14:foregroundMark x1="69892" y1="62371" x2="67204" y2="61856"/>
                            <a14:foregroundMark x1="64247" y1="51031" x2="64247" y2="51031"/>
                            <a14:foregroundMark x1="60215" y1="43814" x2="60215" y2="43814"/>
                            <a14:foregroundMark x1="72849" y1="45876" x2="72849" y2="45876"/>
                            <a14:foregroundMark x1="71505" y1="30928" x2="71505" y2="30928"/>
                            <a14:foregroundMark x1="75269" y1="38660" x2="76613" y2="50000"/>
                            <a14:foregroundMark x1="72581" y1="54639" x2="74462" y2="75258"/>
                            <a14:foregroundMark x1="77419" y1="78866" x2="77419" y2="78866"/>
                            <a14:foregroundMark x1="74194" y1="74742" x2="75269" y2="89175"/>
                            <a14:foregroundMark x1="77151" y1="82474" x2="80914" y2="88660"/>
                            <a14:foregroundMark x1="81183" y1="88144" x2="81452" y2="92268"/>
                            <a14:foregroundMark x1="79839" y1="90722" x2="77151" y2="94845"/>
                            <a14:foregroundMark x1="68011" y1="80412" x2="68011" y2="80412"/>
                            <a14:foregroundMark x1="66667" y1="80928" x2="66667" y2="80928"/>
                            <a14:foregroundMark x1="65591" y1="58247" x2="66667" y2="67010"/>
                            <a14:foregroundMark x1="70699" y1="48969" x2="72312" y2="60309"/>
                            <a14:foregroundMark x1="77688" y1="45876" x2="81720" y2="54639"/>
                            <a14:foregroundMark x1="83333" y1="44330" x2="84677" y2="52577"/>
                            <a14:foregroundMark x1="84946" y1="45361" x2="85753" y2="479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06"/>
              <a:stretch/>
            </p:blipFill>
            <p:spPr>
              <a:xfrm>
                <a:off x="1407546" y="1888610"/>
                <a:ext cx="217018" cy="212760"/>
              </a:xfrm>
              <a:prstGeom prst="rect">
                <a:avLst/>
              </a:prstGeom>
            </p:spPr>
          </p:pic>
        </p:grpSp>
        <p:sp>
          <p:nvSpPr>
            <p:cNvPr id="108" name="평행 사변형 107">
              <a:extLst>
                <a:ext uri="{FF2B5EF4-FFF2-40B4-BE49-F238E27FC236}">
                  <a16:creationId xmlns:a16="http://schemas.microsoft.com/office/drawing/2014/main" id="{1FC58710-1AE8-4BAC-A0D5-43AC3CC56C74}"/>
                </a:ext>
              </a:extLst>
            </p:cNvPr>
            <p:cNvSpPr/>
            <p:nvPr/>
          </p:nvSpPr>
          <p:spPr>
            <a:xfrm>
              <a:off x="7693889" y="1701478"/>
              <a:ext cx="3751444" cy="529425"/>
            </a:xfrm>
            <a:prstGeom prst="parallelogram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 err="1"/>
                <a:t>스</a:t>
              </a:r>
              <a:r>
                <a:rPr lang="ko-KR" altLang="en-US" dirty="0"/>
                <a:t> 킬 이 </a:t>
              </a:r>
              <a:r>
                <a:rPr lang="ko-KR" altLang="en-US" dirty="0" err="1"/>
                <a:t>름</a:t>
              </a:r>
              <a:endParaRPr lang="ko-KR" altLang="en-US" dirty="0"/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649D6DF6-5772-4BDF-BB26-79C82C59D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8467602" y="1257875"/>
              <a:ext cx="985829" cy="966487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C87788FE-3092-45A2-9978-FBDA5E9B61C6}"/>
              </a:ext>
            </a:extLst>
          </p:cNvPr>
          <p:cNvSpPr txBox="1"/>
          <p:nvPr/>
        </p:nvSpPr>
        <p:spPr>
          <a:xfrm>
            <a:off x="4052049" y="3220432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성능이 낮은 스킬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05B163E-6753-46CE-B9B0-C8B35596964F}"/>
              </a:ext>
            </a:extLst>
          </p:cNvPr>
          <p:cNvSpPr txBox="1"/>
          <p:nvPr/>
        </p:nvSpPr>
        <p:spPr>
          <a:xfrm>
            <a:off x="9352128" y="3220432"/>
            <a:ext cx="1223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성능이 높은 스킬</a:t>
            </a:r>
          </a:p>
        </p:txBody>
      </p:sp>
    </p:spTree>
    <p:extLst>
      <p:ext uri="{BB962C8B-B14F-4D97-AF65-F5344CB8AC3E}">
        <p14:creationId xmlns:p14="http://schemas.microsoft.com/office/powerpoint/2010/main" val="330282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4" y="123828"/>
            <a:ext cx="11344275" cy="619122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7ED72-965E-4429-BB16-538636245CD1}"/>
              </a:ext>
            </a:extLst>
          </p:cNvPr>
          <p:cNvSpPr txBox="1"/>
          <p:nvPr/>
        </p:nvSpPr>
        <p:spPr>
          <a:xfrm>
            <a:off x="717631" y="81498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컨텐츠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66FB117-F144-425A-9151-31C1C9C174C4}"/>
              </a:ext>
            </a:extLst>
          </p:cNvPr>
          <p:cNvGrpSpPr/>
          <p:nvPr/>
        </p:nvGrpSpPr>
        <p:grpSpPr>
          <a:xfrm>
            <a:off x="1381389" y="1418399"/>
            <a:ext cx="1815836" cy="2034576"/>
            <a:chOff x="717631" y="1418399"/>
            <a:chExt cx="1815836" cy="20345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0147CDA-81E5-43C4-8CA7-592825889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816165" y="1418399"/>
              <a:ext cx="1237916" cy="1213629"/>
            </a:xfrm>
            <a:prstGeom prst="rect">
              <a:avLst/>
            </a:prstGeom>
          </p:spPr>
        </p:pic>
        <p:pic>
          <p:nvPicPr>
            <p:cNvPr id="8" name="Picture 2" descr="무기 UI 2D 도트 .png에 대한 이미지 검색결과">
              <a:extLst>
                <a:ext uri="{FF2B5EF4-FFF2-40B4-BE49-F238E27FC236}">
                  <a16:creationId xmlns:a16="http://schemas.microsoft.com/office/drawing/2014/main" id="{83F4EBB3-4BDA-4863-98E2-DB575FBA45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795" b="35045" l="40000" r="49688">
                          <a14:foregroundMark x1="40313" y1="30357" x2="40313" y2="30357"/>
                          <a14:foregroundMark x1="40313" y1="29688" x2="40313" y2="29688"/>
                          <a14:foregroundMark x1="40313" y1="29018" x2="40313" y2="29018"/>
                          <a14:foregroundMark x1="41250" y1="29018" x2="41250" y2="29018"/>
                          <a14:foregroundMark x1="42813" y1="28795" x2="42813" y2="28795"/>
                          <a14:foregroundMark x1="43750" y1="28795" x2="43750" y2="28795"/>
                          <a14:foregroundMark x1="40313" y1="30804" x2="40313" y2="30804"/>
                          <a14:foregroundMark x1="40625" y1="31473" x2="40625" y2="31473"/>
                          <a14:foregroundMark x1="41875" y1="31696" x2="41875" y2="31696"/>
                          <a14:foregroundMark x1="42813" y1="32589" x2="42813" y2="32589"/>
                          <a14:foregroundMark x1="44063" y1="33259" x2="44063" y2="33259"/>
                          <a14:foregroundMark x1="45000" y1="34152" x2="45000" y2="34152"/>
                          <a14:foregroundMark x1="48750" y1="34375" x2="48750" y2="34375"/>
                          <a14:foregroundMark x1="48438" y1="33036" x2="48438" y2="33036"/>
                          <a14:foregroundMark x1="48750" y1="32366" x2="48750" y2="32366"/>
                          <a14:foregroundMark x1="49063" y1="32143" x2="49063" y2="32143"/>
                          <a14:foregroundMark x1="48438" y1="31920" x2="48438" y2="31920"/>
                          <a14:foregroundMark x1="48125" y1="31920" x2="48125" y2="31920"/>
                          <a14:foregroundMark x1="48438" y1="31920" x2="48438" y2="31920"/>
                          <a14:foregroundMark x1="48438" y1="31696" x2="48438" y2="31696"/>
                          <a14:foregroundMark x1="45000" y1="35045" x2="45000" y2="35045"/>
                          <a14:foregroundMark x1="44688" y1="30134" x2="44688" y2="30134"/>
                          <a14:foregroundMark x1="45938" y1="31027" x2="45938" y2="31027"/>
                          <a14:backgroundMark x1="47813" y1="29688" x2="47813" y2="29688"/>
                          <a14:backgroundMark x1="49688" y1="31473" x2="49688" y2="31473"/>
                          <a14:backgroundMark x1="50313" y1="33036" x2="50313" y2="33036"/>
                          <a14:backgroundMark x1="49375" y1="33705" x2="49375" y2="33705"/>
                          <a14:backgroundMark x1="48750" y1="33705" x2="48750" y2="33705"/>
                          <a14:backgroundMark x1="49375" y1="33929" x2="49375" y2="33929"/>
                          <a14:backgroundMark x1="48750" y1="31473" x2="48750" y2="31473"/>
                          <a14:backgroundMark x1="49375" y1="31920" x2="49375" y2="31920"/>
                          <a14:backgroundMark x1="48125" y1="31473" x2="48125" y2="31473"/>
                          <a14:backgroundMark x1="47813" y1="31696" x2="47813" y2="31696"/>
                          <a14:backgroundMark x1="46875" y1="35045" x2="46875" y2="35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32" t="28398" r="48802" b="64726"/>
            <a:stretch/>
          </p:blipFill>
          <p:spPr bwMode="auto">
            <a:xfrm rot="5400000">
              <a:off x="1598540" y="1844917"/>
              <a:ext cx="1043910" cy="82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룬 .png에 대한 이미지 검색결과">
              <a:extLst>
                <a:ext uri="{FF2B5EF4-FFF2-40B4-BE49-F238E27FC236}">
                  <a16:creationId xmlns:a16="http://schemas.microsoft.com/office/drawing/2014/main" id="{49568C7B-7914-4C28-93B2-84C722FE2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491" b="89623" l="9434" r="89623">
                          <a14:foregroundMark x1="74528" y1="8491" x2="74528" y2="8491"/>
                          <a14:foregroundMark x1="22642" y1="79245" x2="22642" y2="79245"/>
                          <a14:foregroundMark x1="23585" y1="77358" x2="23585" y2="77358"/>
                          <a14:foregroundMark x1="23585" y1="74528" x2="23585" y2="74528"/>
                          <a14:foregroundMark x1="23585" y1="83962" x2="23585" y2="83962"/>
                          <a14:foregroundMark x1="23585" y1="81132" x2="23585" y2="81132"/>
                          <a14:foregroundMark x1="26415" y1="85849" x2="26415" y2="85849"/>
                          <a14:foregroundMark x1="33962" y1="83019" x2="33962" y2="83019"/>
                          <a14:foregroundMark x1="29245" y1="84906" x2="29245" y2="84906"/>
                          <a14:foregroundMark x1="37736" y1="81132" x2="37736" y2="81132"/>
                          <a14:foregroundMark x1="48113" y1="76415" x2="48113" y2="76415"/>
                          <a14:foregroundMark x1="67925" y1="64151" x2="67925" y2="64151"/>
                          <a14:foregroundMark x1="70755" y1="58491" x2="70755" y2="584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631" y="2688993"/>
              <a:ext cx="748278" cy="748278"/>
            </a:xfrm>
            <a:prstGeom prst="rect">
              <a:avLst/>
            </a:prstGeom>
            <a:noFill/>
            <a:effectLst>
              <a:glow rad="127000">
                <a:schemeClr val="accent2">
                  <a:lumMod val="75000"/>
                  <a:alpha val="41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룬 .png에 대한 이미지 검색결과">
              <a:extLst>
                <a:ext uri="{FF2B5EF4-FFF2-40B4-BE49-F238E27FC236}">
                  <a16:creationId xmlns:a16="http://schemas.microsoft.com/office/drawing/2014/main" id="{F3F143B2-4E3F-4CF6-92D0-76D8AF23A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491" b="89623" l="9434" r="89623">
                          <a14:foregroundMark x1="50000" y1="8491" x2="50000" y2="84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123" y="2704697"/>
              <a:ext cx="748278" cy="748278"/>
            </a:xfrm>
            <a:prstGeom prst="rect">
              <a:avLst/>
            </a:prstGeom>
            <a:noFill/>
            <a:effectLst>
              <a:glow rad="127000">
                <a:schemeClr val="accent2">
                  <a:lumMod val="75000"/>
                  <a:alpha val="41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9A0E28C-2DEA-4FA8-95C3-5D01DDDDD87E}"/>
              </a:ext>
            </a:extLst>
          </p:cNvPr>
          <p:cNvSpPr txBox="1"/>
          <p:nvPr/>
        </p:nvSpPr>
        <p:spPr>
          <a:xfrm>
            <a:off x="1018792" y="3458108"/>
            <a:ext cx="2847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다양한 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무기 수집</a:t>
            </a:r>
            <a:r>
              <a:rPr lang="en-US" altLang="ko-KR" sz="1400" dirty="0"/>
              <a:t>/</a:t>
            </a:r>
            <a:r>
              <a:rPr lang="ko-KR" altLang="en-US" sz="1400" dirty="0"/>
              <a:t>육성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D6B8DAB-7826-4A73-A0F0-49D84C7392D3}"/>
              </a:ext>
            </a:extLst>
          </p:cNvPr>
          <p:cNvSpPr/>
          <p:nvPr/>
        </p:nvSpPr>
        <p:spPr>
          <a:xfrm rot="2818000">
            <a:off x="2310853" y="3918532"/>
            <a:ext cx="1041722" cy="8672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02B1A-7175-4548-969E-200711504CFF}"/>
              </a:ext>
            </a:extLst>
          </p:cNvPr>
          <p:cNvSpPr txBox="1"/>
          <p:nvPr/>
        </p:nvSpPr>
        <p:spPr>
          <a:xfrm>
            <a:off x="8252833" y="3059876"/>
            <a:ext cx="319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시너지 조합을 통해 강력한 보스 처치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71A883-F4D0-4BA8-B3A0-EA02A0098FAC}"/>
              </a:ext>
            </a:extLst>
          </p:cNvPr>
          <p:cNvGrpSpPr/>
          <p:nvPr/>
        </p:nvGrpSpPr>
        <p:grpSpPr>
          <a:xfrm>
            <a:off x="3366666" y="4042663"/>
            <a:ext cx="1276532" cy="1688236"/>
            <a:chOff x="4051400" y="1698423"/>
            <a:chExt cx="1276532" cy="168823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D0C6F9E-200A-4C65-8BC2-0746E50A5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94" b="99485" l="9409" r="95699">
                          <a14:foregroundMark x1="85484" y1="32474" x2="85753" y2="31959"/>
                          <a14:foregroundMark x1="93548" y1="18557" x2="95161" y2="20619"/>
                          <a14:foregroundMark x1="92473" y1="17010" x2="88172" y2="10309"/>
                          <a14:foregroundMark x1="51344" y1="92784" x2="60484" y2="92268"/>
                          <a14:foregroundMark x1="56989" y1="88660" x2="65591" y2="86598"/>
                          <a14:foregroundMark x1="67742" y1="86598" x2="74194" y2="90722"/>
                          <a14:foregroundMark x1="67742" y1="82990" x2="72849" y2="97938"/>
                          <a14:foregroundMark x1="64516" y1="81959" x2="74194" y2="95876"/>
                          <a14:foregroundMark x1="63978" y1="85052" x2="76344" y2="90206"/>
                          <a14:foregroundMark x1="76882" y1="74227" x2="81989" y2="90206"/>
                          <a14:foregroundMark x1="79839" y1="68557" x2="85215" y2="84021"/>
                          <a14:foregroundMark x1="79570" y1="52577" x2="86290" y2="57216"/>
                          <a14:foregroundMark x1="91667" y1="49485" x2="84140" y2="56186"/>
                          <a14:foregroundMark x1="87903" y1="44845" x2="84946" y2="56701"/>
                          <a14:foregroundMark x1="81989" y1="39175" x2="80108" y2="43814"/>
                          <a14:foregroundMark x1="87634" y1="27320" x2="87634" y2="27320"/>
                          <a14:foregroundMark x1="88441" y1="19588" x2="87634" y2="26804"/>
                          <a14:foregroundMark x1="91398" y1="23196" x2="91398" y2="23196"/>
                          <a14:foregroundMark x1="90054" y1="14433" x2="93280" y2="19072"/>
                          <a14:foregroundMark x1="95699" y1="20619" x2="95699" y2="20619"/>
                          <a14:foregroundMark x1="78226" y1="38144" x2="78226" y2="38144"/>
                          <a14:foregroundMark x1="65591" y1="50000" x2="65323" y2="62371"/>
                          <a14:foregroundMark x1="63172" y1="66495" x2="61290" y2="68041"/>
                          <a14:foregroundMark x1="56183" y1="75258" x2="55914" y2="85052"/>
                          <a14:foregroundMark x1="55376" y1="69072" x2="51075" y2="86598"/>
                          <a14:foregroundMark x1="52688" y1="78866" x2="51075" y2="84536"/>
                          <a14:foregroundMark x1="52688" y1="77835" x2="51613" y2="82474"/>
                          <a14:foregroundMark x1="52688" y1="74742" x2="48925" y2="85567"/>
                          <a14:foregroundMark x1="52688" y1="74742" x2="49194" y2="88660"/>
                          <a14:foregroundMark x1="55108" y1="76804" x2="55645" y2="88660"/>
                          <a14:foregroundMark x1="61290" y1="75773" x2="54032" y2="99485"/>
                          <a14:foregroundMark x1="65591" y1="82990" x2="60215" y2="93814"/>
                          <a14:foregroundMark x1="62903" y1="86598" x2="60753" y2="91753"/>
                          <a14:foregroundMark x1="72043" y1="81443" x2="69355" y2="82990"/>
                          <a14:foregroundMark x1="69892" y1="62371" x2="67204" y2="61856"/>
                          <a14:foregroundMark x1="64247" y1="51031" x2="64247" y2="51031"/>
                          <a14:foregroundMark x1="60215" y1="43814" x2="60215" y2="43814"/>
                          <a14:foregroundMark x1="72849" y1="45876" x2="72849" y2="45876"/>
                          <a14:foregroundMark x1="71505" y1="30928" x2="71505" y2="30928"/>
                          <a14:foregroundMark x1="75269" y1="38660" x2="76613" y2="50000"/>
                          <a14:foregroundMark x1="72581" y1="54639" x2="74462" y2="75258"/>
                          <a14:foregroundMark x1="77419" y1="78866" x2="77419" y2="78866"/>
                          <a14:foregroundMark x1="74194" y1="74742" x2="75269" y2="89175"/>
                          <a14:foregroundMark x1="77151" y1="82474" x2="80914" y2="88660"/>
                          <a14:foregroundMark x1="81183" y1="88144" x2="81452" y2="92268"/>
                          <a14:foregroundMark x1="79839" y1="90722" x2="77151" y2="94845"/>
                          <a14:foregroundMark x1="68011" y1="80412" x2="68011" y2="80412"/>
                          <a14:foregroundMark x1="66667" y1="80928" x2="66667" y2="80928"/>
                          <a14:foregroundMark x1="65591" y1="58247" x2="66667" y2="67010"/>
                          <a14:foregroundMark x1="70699" y1="48969" x2="72312" y2="60309"/>
                          <a14:foregroundMark x1="77688" y1="45876" x2="81720" y2="54639"/>
                          <a14:foregroundMark x1="83333" y1="44330" x2="84677" y2="52577"/>
                          <a14:foregroundMark x1="84946" y1="45361" x2="85753" y2="47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6"/>
            <a:stretch/>
          </p:blipFill>
          <p:spPr>
            <a:xfrm>
              <a:off x="4051400" y="2173030"/>
              <a:ext cx="1237916" cy="1213629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FDDFF1B-8BA0-4D9D-A3A4-D2588769B60E}"/>
                </a:ext>
              </a:extLst>
            </p:cNvPr>
            <p:cNvGrpSpPr/>
            <p:nvPr/>
          </p:nvGrpSpPr>
          <p:grpSpPr>
            <a:xfrm>
              <a:off x="4051400" y="1698423"/>
              <a:ext cx="1276532" cy="903470"/>
              <a:chOff x="3813295" y="1529904"/>
              <a:chExt cx="1752742" cy="1240508"/>
            </a:xfrm>
          </p:grpSpPr>
          <p:sp>
            <p:nvSpPr>
              <p:cNvPr id="32" name="별: 꼭짓점 5개 31">
                <a:extLst>
                  <a:ext uri="{FF2B5EF4-FFF2-40B4-BE49-F238E27FC236}">
                    <a16:creationId xmlns:a16="http://schemas.microsoft.com/office/drawing/2014/main" id="{AF2ECA35-F9FA-4B89-8BD6-C4A47502C810}"/>
                  </a:ext>
                </a:extLst>
              </p:cNvPr>
              <p:cNvSpPr/>
              <p:nvPr/>
            </p:nvSpPr>
            <p:spPr>
              <a:xfrm>
                <a:off x="3813295" y="2022134"/>
                <a:ext cx="748278" cy="748278"/>
              </a:xfrm>
              <a:prstGeom prst="star5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별: 꼭짓점 5개 32">
                <a:extLst>
                  <a:ext uri="{FF2B5EF4-FFF2-40B4-BE49-F238E27FC236}">
                    <a16:creationId xmlns:a16="http://schemas.microsoft.com/office/drawing/2014/main" id="{55CEB1D6-EFE0-4403-95F4-4610FBAACE69}"/>
                  </a:ext>
                </a:extLst>
              </p:cNvPr>
              <p:cNvSpPr/>
              <p:nvPr/>
            </p:nvSpPr>
            <p:spPr>
              <a:xfrm>
                <a:off x="4817759" y="2022134"/>
                <a:ext cx="748278" cy="748278"/>
              </a:xfrm>
              <a:prstGeom prst="star5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별: 꼭짓점 5개 33">
                <a:extLst>
                  <a:ext uri="{FF2B5EF4-FFF2-40B4-BE49-F238E27FC236}">
                    <a16:creationId xmlns:a16="http://schemas.microsoft.com/office/drawing/2014/main" id="{7397292A-7C94-4FD6-8526-8F69C1263D9D}"/>
                  </a:ext>
                </a:extLst>
              </p:cNvPr>
              <p:cNvSpPr/>
              <p:nvPr/>
            </p:nvSpPr>
            <p:spPr>
              <a:xfrm>
                <a:off x="4363014" y="1529904"/>
                <a:ext cx="748278" cy="748278"/>
              </a:xfrm>
              <a:prstGeom prst="star5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A76CE02-48C9-47E5-A354-C9148D3057B4}"/>
              </a:ext>
            </a:extLst>
          </p:cNvPr>
          <p:cNvSpPr txBox="1"/>
          <p:nvPr/>
        </p:nvSpPr>
        <p:spPr>
          <a:xfrm>
            <a:off x="1876386" y="5839068"/>
            <a:ext cx="4070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등급에 따라 높아지는 난이도와 스킬 발동 조건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C4A382C0-5C5A-475F-A8E7-EF46CDC8A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70735" y1="49409" x2="70735" y2="49409"/>
                        <a14:foregroundMark x1="69853" y1="46099" x2="69853" y2="46099"/>
                        <a14:foregroundMark x1="72794" y1="36643" x2="72794" y2="36643"/>
                        <a14:foregroundMark x1="71324" y1="33806" x2="71324" y2="33806"/>
                        <a14:foregroundMark x1="71912" y1="34279" x2="71912" y2="34279"/>
                        <a14:foregroundMark x1="71765" y1="36170" x2="71765" y2="36407"/>
                        <a14:foregroundMark x1="72647" y1="36879" x2="72647" y2="36879"/>
                        <a14:foregroundMark x1="73235" y1="37825" x2="73235" y2="37825"/>
                        <a14:foregroundMark x1="73676" y1="38534" x2="73676" y2="38771"/>
                        <a14:foregroundMark x1="74265" y1="39953" x2="74265" y2="39953"/>
                        <a14:foregroundMark x1="75147" y1="40662" x2="75147" y2="40662"/>
                        <a14:foregroundMark x1="76029" y1="40189" x2="76029" y2="40189"/>
                        <a14:foregroundMark x1="75735" y1="41371" x2="75588" y2="41844"/>
                        <a14:foregroundMark x1="75588" y1="43735" x2="75735" y2="43972"/>
                        <a14:foregroundMark x1="76176" y1="44208" x2="76176" y2="44208"/>
                        <a14:foregroundMark x1="76324" y1="46099" x2="76324" y2="46099"/>
                        <a14:foregroundMark x1="76324" y1="43972" x2="76324" y2="44444"/>
                        <a14:foregroundMark x1="76471" y1="45390" x2="76324" y2="46099"/>
                        <a14:foregroundMark x1="76324" y1="47754" x2="76324" y2="47754"/>
                        <a14:foregroundMark x1="76618" y1="48700" x2="76618" y2="48700"/>
                        <a14:foregroundMark x1="77206" y1="49173" x2="77206" y2="49173"/>
                        <a14:foregroundMark x1="76471" y1="46336" x2="76471" y2="46809"/>
                        <a14:foregroundMark x1="76912" y1="48463" x2="77059" y2="48700"/>
                        <a14:foregroundMark x1="77206" y1="49173" x2="77206" y2="49645"/>
                        <a14:foregroundMark x1="77206" y1="50118" x2="77206" y2="50118"/>
                        <a14:foregroundMark x1="77059" y1="50591" x2="76912" y2="50827"/>
                        <a14:foregroundMark x1="76618" y1="50827" x2="76618" y2="50827"/>
                        <a14:foregroundMark x1="75735" y1="51064" x2="75441" y2="51064"/>
                        <a14:foregroundMark x1="75000" y1="51064" x2="74706" y2="51064"/>
                        <a14:foregroundMark x1="73971" y1="51064" x2="73971" y2="51064"/>
                        <a14:foregroundMark x1="73529" y1="51064" x2="73529" y2="51064"/>
                        <a14:foregroundMark x1="72941" y1="50591" x2="72941" y2="50591"/>
                        <a14:foregroundMark x1="72647" y1="50118" x2="72647" y2="50118"/>
                        <a14:foregroundMark x1="72794" y1="49173" x2="72794" y2="49173"/>
                        <a14:foregroundMark x1="72941" y1="48700" x2="72941" y2="48700"/>
                        <a14:foregroundMark x1="73235" y1="48463" x2="73235" y2="48463"/>
                        <a14:foregroundMark x1="71029" y1="50355" x2="71029" y2="50355"/>
                        <a14:foregroundMark x1="70441" y1="50591" x2="70000" y2="50591"/>
                        <a14:foregroundMark x1="69706" y1="50591" x2="69706" y2="50591"/>
                        <a14:foregroundMark x1="69706" y1="50591" x2="69706" y2="50591"/>
                        <a14:foregroundMark x1="69706" y1="50591" x2="69706" y2="50591"/>
                        <a14:foregroundMark x1="69559" y1="50591" x2="69412" y2="50591"/>
                        <a14:foregroundMark x1="69118" y1="50591" x2="69118" y2="50591"/>
                        <a14:foregroundMark x1="68971" y1="50591" x2="68971" y2="50591"/>
                        <a14:foregroundMark x1="68529" y1="50591" x2="68382" y2="50591"/>
                        <a14:foregroundMark x1="68235" y1="50827" x2="68235" y2="50827"/>
                        <a14:foregroundMark x1="68088" y1="50827" x2="68088" y2="50827"/>
                        <a14:foregroundMark x1="67794" y1="50827" x2="67647" y2="50827"/>
                        <a14:foregroundMark x1="67206" y1="50827" x2="67059" y2="50827"/>
                        <a14:foregroundMark x1="66912" y1="50827" x2="66912" y2="50827"/>
                        <a14:foregroundMark x1="66765" y1="50827" x2="66765" y2="50827"/>
                        <a14:foregroundMark x1="66618" y1="50827" x2="66618" y2="50827"/>
                        <a14:foregroundMark x1="66471" y1="50355" x2="66471" y2="50355"/>
                        <a14:foregroundMark x1="66324" y1="50355" x2="66324" y2="50355"/>
                        <a14:foregroundMark x1="66176" y1="50118" x2="65882" y2="50118"/>
                        <a14:foregroundMark x1="65441" y1="50118" x2="65294" y2="50118"/>
                        <a14:foregroundMark x1="65294" y1="50118" x2="65294" y2="50118"/>
                        <a14:foregroundMark x1="65147" y1="50355" x2="65000" y2="50355"/>
                        <a14:foregroundMark x1="64853" y1="50355" x2="64853" y2="50355"/>
                        <a14:foregroundMark x1="64559" y1="50355" x2="64412" y2="50355"/>
                        <a14:foregroundMark x1="64412" y1="50355" x2="64265" y2="50355"/>
                        <a14:foregroundMark x1="64265" y1="50355" x2="64118" y2="50355"/>
                        <a14:foregroundMark x1="63971" y1="50355" x2="63824" y2="50355"/>
                        <a14:foregroundMark x1="63824" y1="50355" x2="63824" y2="50355"/>
                        <a14:foregroundMark x1="63529" y1="50118" x2="63529" y2="50118"/>
                        <a14:foregroundMark x1="63529" y1="50118" x2="63529" y2="50118"/>
                        <a14:foregroundMark x1="63382" y1="49882" x2="63382" y2="49882"/>
                        <a14:foregroundMark x1="63235" y1="49645" x2="63235" y2="49645"/>
                        <a14:foregroundMark x1="63235" y1="49409" x2="63088" y2="49173"/>
                        <a14:foregroundMark x1="63088" y1="49173" x2="63088" y2="49173"/>
                        <a14:foregroundMark x1="63088" y1="48936" x2="63088" y2="48936"/>
                        <a14:foregroundMark x1="63088" y1="48463" x2="63088" y2="48463"/>
                        <a14:foregroundMark x1="63088" y1="48463" x2="63088" y2="48463"/>
                        <a14:foregroundMark x1="63088" y1="48227" x2="63088" y2="47991"/>
                        <a14:foregroundMark x1="63088" y1="47991" x2="63088" y2="47991"/>
                        <a14:foregroundMark x1="63088" y1="47754" x2="63088" y2="47518"/>
                        <a14:foregroundMark x1="63088" y1="47281" x2="63088" y2="47281"/>
                        <a14:foregroundMark x1="63235" y1="47045" x2="63235" y2="47045"/>
                        <a14:foregroundMark x1="63235" y1="46809" x2="63235" y2="46809"/>
                        <a14:foregroundMark x1="63382" y1="46809" x2="63382" y2="46572"/>
                        <a14:foregroundMark x1="63382" y1="46336" x2="63382" y2="46099"/>
                        <a14:foregroundMark x1="63382" y1="46099" x2="63382" y2="46099"/>
                        <a14:foregroundMark x1="63382" y1="45863" x2="63382" y2="45863"/>
                        <a14:foregroundMark x1="63382" y1="45626" x2="63382" y2="45626"/>
                        <a14:foregroundMark x1="63382" y1="45154" x2="63382" y2="45154"/>
                        <a14:foregroundMark x1="63382" y1="44681" x2="63382" y2="44444"/>
                        <a14:foregroundMark x1="63382" y1="44208" x2="63382" y2="43972"/>
                        <a14:foregroundMark x1="63529" y1="43972" x2="63676" y2="43499"/>
                        <a14:foregroundMark x1="63971" y1="43262" x2="63971" y2="43262"/>
                        <a14:foregroundMark x1="63971" y1="43026" x2="63971" y2="43026"/>
                        <a14:foregroundMark x1="63824" y1="42553" x2="63676" y2="42553"/>
                        <a14:foregroundMark x1="63676" y1="42317" x2="63676" y2="42317"/>
                        <a14:foregroundMark x1="63529" y1="42317" x2="63382" y2="42080"/>
                        <a14:foregroundMark x1="63382" y1="42080" x2="63235" y2="41844"/>
                        <a14:foregroundMark x1="63235" y1="41844" x2="63088" y2="41608"/>
                        <a14:foregroundMark x1="63088" y1="41371" x2="63088" y2="41135"/>
                        <a14:foregroundMark x1="63088" y1="41135" x2="63088" y2="40898"/>
                        <a14:foregroundMark x1="63088" y1="40662" x2="62941" y2="40426"/>
                        <a14:foregroundMark x1="62941" y1="40189" x2="63088" y2="40189"/>
                        <a14:foregroundMark x1="63088" y1="39953" x2="63088" y2="39953"/>
                        <a14:foregroundMark x1="63088" y1="39953" x2="63088" y2="39716"/>
                        <a14:foregroundMark x1="63088" y1="39480" x2="63088" y2="39007"/>
                        <a14:foregroundMark x1="63088" y1="39007" x2="63088" y2="38771"/>
                        <a14:foregroundMark x1="63235" y1="38534" x2="63235" y2="38534"/>
                        <a14:foregroundMark x1="63382" y1="38298" x2="63382" y2="38298"/>
                        <a14:foregroundMark x1="63529" y1="38061" x2="63529" y2="38061"/>
                        <a14:foregroundMark x1="63676" y1="38061" x2="63676" y2="38061"/>
                        <a14:foregroundMark x1="63676" y1="37589" x2="63676" y2="37352"/>
                        <a14:foregroundMark x1="63676" y1="37352" x2="63676" y2="37116"/>
                        <a14:foregroundMark x1="63676" y1="36879" x2="63676" y2="36643"/>
                        <a14:foregroundMark x1="63676" y1="36407" x2="63676" y2="36407"/>
                        <a14:foregroundMark x1="63529" y1="36407" x2="63382" y2="36407"/>
                        <a14:foregroundMark x1="63235" y1="36407" x2="63088" y2="36407"/>
                        <a14:foregroundMark x1="63088" y1="36407" x2="63088" y2="36407"/>
                        <a14:foregroundMark x1="62941" y1="36170" x2="63088" y2="35934"/>
                        <a14:foregroundMark x1="63088" y1="35461" x2="63235" y2="35461"/>
                        <a14:foregroundMark x1="63235" y1="35225" x2="63235" y2="35225"/>
                        <a14:foregroundMark x1="63382" y1="34988" x2="63382" y2="34988"/>
                        <a14:foregroundMark x1="63382" y1="34752" x2="63382" y2="34752"/>
                        <a14:foregroundMark x1="63529" y1="34043" x2="63529" y2="34043"/>
                        <a14:foregroundMark x1="63529" y1="34043" x2="63529" y2="34043"/>
                        <a14:foregroundMark x1="63676" y1="33806" x2="63676" y2="33806"/>
                        <a14:foregroundMark x1="63676" y1="33806" x2="63824" y2="33570"/>
                        <a14:foregroundMark x1="63971" y1="33570" x2="64118" y2="33570"/>
                        <a14:foregroundMark x1="64118" y1="33570" x2="64265" y2="33570"/>
                        <a14:foregroundMark x1="64265" y1="33570" x2="64265" y2="33570"/>
                        <a14:foregroundMark x1="64412" y1="33570" x2="64559" y2="33333"/>
                        <a14:foregroundMark x1="64706" y1="33333" x2="64853" y2="33097"/>
                        <a14:foregroundMark x1="64853" y1="33097" x2="64853" y2="33097"/>
                        <a14:foregroundMark x1="65000" y1="32861" x2="65000" y2="32861"/>
                        <a14:foregroundMark x1="65147" y1="32861" x2="65147" y2="32861"/>
                        <a14:foregroundMark x1="65294" y1="32624" x2="65294" y2="32624"/>
                        <a14:foregroundMark x1="65441" y1="32624" x2="65441" y2="32624"/>
                        <a14:foregroundMark x1="65441" y1="32624" x2="65441" y2="32624"/>
                        <a14:foregroundMark x1="65588" y1="32624" x2="65588" y2="32624"/>
                        <a14:foregroundMark x1="65735" y1="32624" x2="65735" y2="32624"/>
                        <a14:foregroundMark x1="65882" y1="32624" x2="65882" y2="32624"/>
                        <a14:foregroundMark x1="65882" y1="32624" x2="65882" y2="33097"/>
                        <a14:foregroundMark x1="66029" y1="33097" x2="66176" y2="33333"/>
                        <a14:foregroundMark x1="66471" y1="33333" x2="66618" y2="33333"/>
                        <a14:foregroundMark x1="67206" y1="33333" x2="67206" y2="33333"/>
                        <a14:foregroundMark x1="67206" y1="33333" x2="67206" y2="33333"/>
                        <a14:foregroundMark x1="67353" y1="33333" x2="67353" y2="33333"/>
                        <a14:foregroundMark x1="67353" y1="33333" x2="67353" y2="33333"/>
                        <a14:foregroundMark x1="67353" y1="33097" x2="67353" y2="33097"/>
                        <a14:foregroundMark x1="67353" y1="33097" x2="67353" y2="33097"/>
                        <a14:foregroundMark x1="67353" y1="32861" x2="67353" y2="32861"/>
                        <a14:foregroundMark x1="67353" y1="32861" x2="67353" y2="32861"/>
                        <a14:foregroundMark x1="67353" y1="32861" x2="67353" y2="32861"/>
                        <a14:foregroundMark x1="67353" y1="32861" x2="67206" y2="32151"/>
                        <a14:foregroundMark x1="67206" y1="32151" x2="67206" y2="32151"/>
                        <a14:foregroundMark x1="67206" y1="32151" x2="67206" y2="32151"/>
                        <a14:foregroundMark x1="65441" y1="32151" x2="65441" y2="32151"/>
                        <a14:foregroundMark x1="65441" y1="32151" x2="65441" y2="32151"/>
                        <a14:foregroundMark x1="65441" y1="32151" x2="65441" y2="32151"/>
                        <a14:foregroundMark x1="65294" y1="32388" x2="65147" y2="32388"/>
                        <a14:foregroundMark x1="65000" y1="32624" x2="65000" y2="32624"/>
                        <a14:foregroundMark x1="68382" y1="32861" x2="68382" y2="32861"/>
                        <a14:foregroundMark x1="68382" y1="32861" x2="68529" y2="32624"/>
                        <a14:foregroundMark x1="68529" y1="32624" x2="68529" y2="32624"/>
                        <a14:foregroundMark x1="68676" y1="32388" x2="68676" y2="32388"/>
                        <a14:foregroundMark x1="68824" y1="32151" x2="68824" y2="32151"/>
                        <a14:foregroundMark x1="68971" y1="32151" x2="68971" y2="32151"/>
                        <a14:foregroundMark x1="68971" y1="32151" x2="69118" y2="31678"/>
                        <a14:foregroundMark x1="69118" y1="31678" x2="69118" y2="31678"/>
                        <a14:foregroundMark x1="69265" y1="31678" x2="69265" y2="31915"/>
                        <a14:foregroundMark x1="69265" y1="33097" x2="69265" y2="33097"/>
                        <a14:foregroundMark x1="69412" y1="32861" x2="69412" y2="32861"/>
                        <a14:foregroundMark x1="69412" y1="32861" x2="69559" y2="32861"/>
                        <a14:foregroundMark x1="69706" y1="32861" x2="69853" y2="32861"/>
                        <a14:foregroundMark x1="70000" y1="32861" x2="70000" y2="32861"/>
                        <a14:foregroundMark x1="70147" y1="32861" x2="70441" y2="32861"/>
                        <a14:foregroundMark x1="70588" y1="32861" x2="70735" y2="32861"/>
                        <a14:foregroundMark x1="70735" y1="32861" x2="70882" y2="32861"/>
                        <a14:foregroundMark x1="71029" y1="32861" x2="71029" y2="32861"/>
                        <a14:foregroundMark x1="71029" y1="32861" x2="71029" y2="33333"/>
                        <a14:foregroundMark x1="71029" y1="33333" x2="71029" y2="33570"/>
                        <a14:foregroundMark x1="73971" y1="38298" x2="73971" y2="38534"/>
                        <a14:foregroundMark x1="73971" y1="38771" x2="73971" y2="38771"/>
                        <a14:foregroundMark x1="73971" y1="39007" x2="74118" y2="39243"/>
                        <a14:foregroundMark x1="74118" y1="39243" x2="74118" y2="39243"/>
                        <a14:foregroundMark x1="73529" y1="37825" x2="73529" y2="37825"/>
                        <a14:foregroundMark x1="73235" y1="37589" x2="72941" y2="37352"/>
                        <a14:foregroundMark x1="72794" y1="37352" x2="72647" y2="37352"/>
                        <a14:foregroundMark x1="72500" y1="36879" x2="72500" y2="36643"/>
                        <a14:foregroundMark x1="72500" y1="36407" x2="72500" y2="36407"/>
                        <a14:foregroundMark x1="72500" y1="36170" x2="72500" y2="36170"/>
                        <a14:foregroundMark x1="72353" y1="35934" x2="72353" y2="35934"/>
                        <a14:foregroundMark x1="72353" y1="35934" x2="72353" y2="35934"/>
                        <a14:foregroundMark x1="72353" y1="35934" x2="72353" y2="35934"/>
                        <a14:foregroundMark x1="65735" y1="36407" x2="65588" y2="36407"/>
                        <a14:foregroundMark x1="65441" y1="36643" x2="65294" y2="36643"/>
                        <a14:foregroundMark x1="63971" y1="36879" x2="63971" y2="36879"/>
                        <a14:foregroundMark x1="63971" y1="36643" x2="63971" y2="3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67" t="29471" r="21727" b="46888"/>
          <a:stretch/>
        </p:blipFill>
        <p:spPr bwMode="auto">
          <a:xfrm>
            <a:off x="8499796" y="812260"/>
            <a:ext cx="2685430" cy="22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6BAB023B-4C78-4539-9A7D-174DD7502FEF}"/>
              </a:ext>
            </a:extLst>
          </p:cNvPr>
          <p:cNvGrpSpPr/>
          <p:nvPr/>
        </p:nvGrpSpPr>
        <p:grpSpPr>
          <a:xfrm>
            <a:off x="7587420" y="3477986"/>
            <a:ext cx="1900038" cy="2391317"/>
            <a:chOff x="7497082" y="3495716"/>
            <a:chExt cx="1900038" cy="239131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963963D-17F2-4799-8871-B4A7CE8272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7497082" y="4236693"/>
              <a:ext cx="1170296" cy="100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F2C11ADC-E2D5-4039-A794-2B6AF0FB4C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7824597" y="3495716"/>
              <a:ext cx="1170296" cy="100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A3FCA43-2053-4592-BE24-668C4FC279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8226824" y="4236693"/>
              <a:ext cx="1170296" cy="100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02C3331C-CAA4-4F52-ACED-187E5CCDBF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70735" y1="49409" x2="70735" y2="49409"/>
                          <a14:foregroundMark x1="69853" y1="46099" x2="69853" y2="46099"/>
                          <a14:foregroundMark x1="72794" y1="36643" x2="72794" y2="36643"/>
                          <a14:foregroundMark x1="71324" y1="33806" x2="71324" y2="33806"/>
                          <a14:foregroundMark x1="71912" y1="34279" x2="71912" y2="34279"/>
                          <a14:foregroundMark x1="71765" y1="36170" x2="71765" y2="36407"/>
                          <a14:foregroundMark x1="72647" y1="36879" x2="72647" y2="36879"/>
                          <a14:foregroundMark x1="73235" y1="37825" x2="73235" y2="37825"/>
                          <a14:foregroundMark x1="73676" y1="38534" x2="73676" y2="38771"/>
                          <a14:foregroundMark x1="74265" y1="39953" x2="74265" y2="39953"/>
                          <a14:foregroundMark x1="75147" y1="40662" x2="75147" y2="40662"/>
                          <a14:foregroundMark x1="76029" y1="40189" x2="76029" y2="40189"/>
                          <a14:foregroundMark x1="75735" y1="41371" x2="75588" y2="41844"/>
                          <a14:foregroundMark x1="75588" y1="43735" x2="75735" y2="43972"/>
                          <a14:foregroundMark x1="76176" y1="44208" x2="76176" y2="44208"/>
                          <a14:foregroundMark x1="76324" y1="46099" x2="76324" y2="46099"/>
                          <a14:foregroundMark x1="76324" y1="43972" x2="76324" y2="44444"/>
                          <a14:foregroundMark x1="76471" y1="45390" x2="76324" y2="46099"/>
                          <a14:foregroundMark x1="76324" y1="47754" x2="76324" y2="47754"/>
                          <a14:foregroundMark x1="76618" y1="48700" x2="76618" y2="48700"/>
                          <a14:foregroundMark x1="77206" y1="49173" x2="77206" y2="49173"/>
                          <a14:foregroundMark x1="76471" y1="46336" x2="76471" y2="46809"/>
                          <a14:foregroundMark x1="76912" y1="48463" x2="77059" y2="48700"/>
                          <a14:foregroundMark x1="77206" y1="49173" x2="77206" y2="49645"/>
                          <a14:foregroundMark x1="77206" y1="50118" x2="77206" y2="50118"/>
                          <a14:foregroundMark x1="77059" y1="50591" x2="76912" y2="50827"/>
                          <a14:foregroundMark x1="76618" y1="50827" x2="76618" y2="50827"/>
                          <a14:foregroundMark x1="75735" y1="51064" x2="75441" y2="51064"/>
                          <a14:foregroundMark x1="75000" y1="51064" x2="74706" y2="51064"/>
                          <a14:foregroundMark x1="73971" y1="51064" x2="73971" y2="51064"/>
                          <a14:foregroundMark x1="73529" y1="51064" x2="73529" y2="51064"/>
                          <a14:foregroundMark x1="72941" y1="50591" x2="72941" y2="50591"/>
                          <a14:foregroundMark x1="72647" y1="50118" x2="72647" y2="50118"/>
                          <a14:foregroundMark x1="72794" y1="49173" x2="72794" y2="49173"/>
                          <a14:foregroundMark x1="72941" y1="48700" x2="72941" y2="48700"/>
                          <a14:foregroundMark x1="73235" y1="48463" x2="73235" y2="48463"/>
                          <a14:foregroundMark x1="71029" y1="50355" x2="71029" y2="50355"/>
                          <a14:foregroundMark x1="70441" y1="50591" x2="70000" y2="50591"/>
                          <a14:foregroundMark x1="69706" y1="50591" x2="69706" y2="50591"/>
                          <a14:foregroundMark x1="69706" y1="50591" x2="69706" y2="50591"/>
                          <a14:foregroundMark x1="69706" y1="50591" x2="69706" y2="50591"/>
                          <a14:foregroundMark x1="69559" y1="50591" x2="69412" y2="50591"/>
                          <a14:foregroundMark x1="69118" y1="50591" x2="69118" y2="50591"/>
                          <a14:foregroundMark x1="68971" y1="50591" x2="68971" y2="50591"/>
                          <a14:foregroundMark x1="68529" y1="50591" x2="68382" y2="50591"/>
                          <a14:foregroundMark x1="68235" y1="50827" x2="68235" y2="50827"/>
                          <a14:foregroundMark x1="68088" y1="50827" x2="68088" y2="50827"/>
                          <a14:foregroundMark x1="67794" y1="50827" x2="67647" y2="50827"/>
                          <a14:foregroundMark x1="67206" y1="50827" x2="67059" y2="50827"/>
                          <a14:foregroundMark x1="66912" y1="50827" x2="66912" y2="50827"/>
                          <a14:foregroundMark x1="66765" y1="50827" x2="66765" y2="50827"/>
                          <a14:foregroundMark x1="66618" y1="50827" x2="66618" y2="50827"/>
                          <a14:foregroundMark x1="66471" y1="50355" x2="66471" y2="50355"/>
                          <a14:foregroundMark x1="66324" y1="50355" x2="66324" y2="50355"/>
                          <a14:foregroundMark x1="66176" y1="50118" x2="65882" y2="50118"/>
                          <a14:foregroundMark x1="65441" y1="50118" x2="65294" y2="50118"/>
                          <a14:foregroundMark x1="65294" y1="50118" x2="65294" y2="50118"/>
                          <a14:foregroundMark x1="65147" y1="50355" x2="65000" y2="50355"/>
                          <a14:foregroundMark x1="64853" y1="50355" x2="64853" y2="50355"/>
                          <a14:foregroundMark x1="64559" y1="50355" x2="64412" y2="50355"/>
                          <a14:foregroundMark x1="64412" y1="50355" x2="64265" y2="50355"/>
                          <a14:foregroundMark x1="64265" y1="50355" x2="64118" y2="50355"/>
                          <a14:foregroundMark x1="63971" y1="50355" x2="63824" y2="50355"/>
                          <a14:foregroundMark x1="63824" y1="50355" x2="63824" y2="50355"/>
                          <a14:foregroundMark x1="63529" y1="50118" x2="63529" y2="50118"/>
                          <a14:foregroundMark x1="63529" y1="50118" x2="63529" y2="50118"/>
                          <a14:foregroundMark x1="63382" y1="49882" x2="63382" y2="49882"/>
                          <a14:foregroundMark x1="63235" y1="49645" x2="63235" y2="49645"/>
                          <a14:foregroundMark x1="63235" y1="49409" x2="63088" y2="49173"/>
                          <a14:foregroundMark x1="63088" y1="49173" x2="63088" y2="49173"/>
                          <a14:foregroundMark x1="63088" y1="48936" x2="63088" y2="48936"/>
                          <a14:foregroundMark x1="63088" y1="48463" x2="63088" y2="48463"/>
                          <a14:foregroundMark x1="63088" y1="48463" x2="63088" y2="48463"/>
                          <a14:foregroundMark x1="63088" y1="48227" x2="63088" y2="47991"/>
                          <a14:foregroundMark x1="63088" y1="47991" x2="63088" y2="47991"/>
                          <a14:foregroundMark x1="63088" y1="47754" x2="63088" y2="47518"/>
                          <a14:foregroundMark x1="63088" y1="47281" x2="63088" y2="47281"/>
                          <a14:foregroundMark x1="63235" y1="47045" x2="63235" y2="47045"/>
                          <a14:foregroundMark x1="63235" y1="46809" x2="63235" y2="46809"/>
                          <a14:foregroundMark x1="63382" y1="46809" x2="63382" y2="46572"/>
                          <a14:foregroundMark x1="63382" y1="46336" x2="63382" y2="46099"/>
                          <a14:foregroundMark x1="63382" y1="46099" x2="63382" y2="46099"/>
                          <a14:foregroundMark x1="63382" y1="45863" x2="63382" y2="45863"/>
                          <a14:foregroundMark x1="63382" y1="45626" x2="63382" y2="45626"/>
                          <a14:foregroundMark x1="63382" y1="45154" x2="63382" y2="45154"/>
                          <a14:foregroundMark x1="63382" y1="44681" x2="63382" y2="44444"/>
                          <a14:foregroundMark x1="63382" y1="44208" x2="63382" y2="43972"/>
                          <a14:foregroundMark x1="63529" y1="43972" x2="63676" y2="43499"/>
                          <a14:foregroundMark x1="63971" y1="43262" x2="63971" y2="43262"/>
                          <a14:foregroundMark x1="63971" y1="43026" x2="63971" y2="43026"/>
                          <a14:foregroundMark x1="63824" y1="42553" x2="63676" y2="42553"/>
                          <a14:foregroundMark x1="63676" y1="42317" x2="63676" y2="42317"/>
                          <a14:foregroundMark x1="63529" y1="42317" x2="63382" y2="42080"/>
                          <a14:foregroundMark x1="63382" y1="42080" x2="63235" y2="41844"/>
                          <a14:foregroundMark x1="63235" y1="41844" x2="63088" y2="41608"/>
                          <a14:foregroundMark x1="63088" y1="41371" x2="63088" y2="41135"/>
                          <a14:foregroundMark x1="63088" y1="41135" x2="63088" y2="40898"/>
                          <a14:foregroundMark x1="63088" y1="40662" x2="62941" y2="40426"/>
                          <a14:foregroundMark x1="62941" y1="40189" x2="63088" y2="40189"/>
                          <a14:foregroundMark x1="63088" y1="39953" x2="63088" y2="39953"/>
                          <a14:foregroundMark x1="63088" y1="39953" x2="63088" y2="39716"/>
                          <a14:foregroundMark x1="63088" y1="39480" x2="63088" y2="39007"/>
                          <a14:foregroundMark x1="63088" y1="39007" x2="63088" y2="38771"/>
                          <a14:foregroundMark x1="63235" y1="38534" x2="63235" y2="38534"/>
                          <a14:foregroundMark x1="63382" y1="38298" x2="63382" y2="38298"/>
                          <a14:foregroundMark x1="63529" y1="38061" x2="63529" y2="38061"/>
                          <a14:foregroundMark x1="63676" y1="38061" x2="63676" y2="38061"/>
                          <a14:foregroundMark x1="63676" y1="37589" x2="63676" y2="37352"/>
                          <a14:foregroundMark x1="63676" y1="37352" x2="63676" y2="37116"/>
                          <a14:foregroundMark x1="63676" y1="36879" x2="63676" y2="36643"/>
                          <a14:foregroundMark x1="63676" y1="36407" x2="63676" y2="36407"/>
                          <a14:foregroundMark x1="63529" y1="36407" x2="63382" y2="36407"/>
                          <a14:foregroundMark x1="63235" y1="36407" x2="63088" y2="36407"/>
                          <a14:foregroundMark x1="63088" y1="36407" x2="63088" y2="36407"/>
                          <a14:foregroundMark x1="62941" y1="36170" x2="63088" y2="35934"/>
                          <a14:foregroundMark x1="63088" y1="35461" x2="63235" y2="35461"/>
                          <a14:foregroundMark x1="63235" y1="35225" x2="63235" y2="35225"/>
                          <a14:foregroundMark x1="63382" y1="34988" x2="63382" y2="34988"/>
                          <a14:foregroundMark x1="63382" y1="34752" x2="63382" y2="34752"/>
                          <a14:foregroundMark x1="63529" y1="34043" x2="63529" y2="34043"/>
                          <a14:foregroundMark x1="63529" y1="34043" x2="63529" y2="34043"/>
                          <a14:foregroundMark x1="63676" y1="33806" x2="63676" y2="33806"/>
                          <a14:foregroundMark x1="63676" y1="33806" x2="63824" y2="33570"/>
                          <a14:foregroundMark x1="63971" y1="33570" x2="64118" y2="33570"/>
                          <a14:foregroundMark x1="64118" y1="33570" x2="64265" y2="33570"/>
                          <a14:foregroundMark x1="64265" y1="33570" x2="64265" y2="33570"/>
                          <a14:foregroundMark x1="64412" y1="33570" x2="64559" y2="33333"/>
                          <a14:foregroundMark x1="64706" y1="33333" x2="64853" y2="33097"/>
                          <a14:foregroundMark x1="64853" y1="33097" x2="64853" y2="33097"/>
                          <a14:foregroundMark x1="65000" y1="32861" x2="65000" y2="32861"/>
                          <a14:foregroundMark x1="65147" y1="32861" x2="65147" y2="32861"/>
                          <a14:foregroundMark x1="65294" y1="32624" x2="65294" y2="32624"/>
                          <a14:foregroundMark x1="65441" y1="32624" x2="65441" y2="32624"/>
                          <a14:foregroundMark x1="65441" y1="32624" x2="65441" y2="32624"/>
                          <a14:foregroundMark x1="65588" y1="32624" x2="65588" y2="32624"/>
                          <a14:foregroundMark x1="65735" y1="32624" x2="65735" y2="32624"/>
                          <a14:foregroundMark x1="65882" y1="32624" x2="65882" y2="32624"/>
                          <a14:foregroundMark x1="65882" y1="32624" x2="65882" y2="33097"/>
                          <a14:foregroundMark x1="66029" y1="33097" x2="66176" y2="33333"/>
                          <a14:foregroundMark x1="66471" y1="33333" x2="66618" y2="33333"/>
                          <a14:foregroundMark x1="67206" y1="33333" x2="67206" y2="33333"/>
                          <a14:foregroundMark x1="67206" y1="33333" x2="67206" y2="33333"/>
                          <a14:foregroundMark x1="67353" y1="33333" x2="67353" y2="33333"/>
                          <a14:foregroundMark x1="67353" y1="33333" x2="67353" y2="33333"/>
                          <a14:foregroundMark x1="67353" y1="33097" x2="67353" y2="33097"/>
                          <a14:foregroundMark x1="67353" y1="33097" x2="67353" y2="33097"/>
                          <a14:foregroundMark x1="67353" y1="32861" x2="67353" y2="32861"/>
                          <a14:foregroundMark x1="67353" y1="32861" x2="67353" y2="32861"/>
                          <a14:foregroundMark x1="67353" y1="32861" x2="67353" y2="32861"/>
                          <a14:foregroundMark x1="67353" y1="32861" x2="67206" y2="32151"/>
                          <a14:foregroundMark x1="67206" y1="32151" x2="67206" y2="32151"/>
                          <a14:foregroundMark x1="67206" y1="32151" x2="67206" y2="32151"/>
                          <a14:foregroundMark x1="65441" y1="32151" x2="65441" y2="32151"/>
                          <a14:foregroundMark x1="65441" y1="32151" x2="65441" y2="32151"/>
                          <a14:foregroundMark x1="65441" y1="32151" x2="65441" y2="32151"/>
                          <a14:foregroundMark x1="65294" y1="32388" x2="65147" y2="32388"/>
                          <a14:foregroundMark x1="65000" y1="32624" x2="65000" y2="32624"/>
                          <a14:foregroundMark x1="68382" y1="32861" x2="68382" y2="32861"/>
                          <a14:foregroundMark x1="68382" y1="32861" x2="68529" y2="32624"/>
                          <a14:foregroundMark x1="68529" y1="32624" x2="68529" y2="32624"/>
                          <a14:foregroundMark x1="68676" y1="32388" x2="68676" y2="32388"/>
                          <a14:foregroundMark x1="68824" y1="32151" x2="68824" y2="32151"/>
                          <a14:foregroundMark x1="68971" y1="32151" x2="68971" y2="32151"/>
                          <a14:foregroundMark x1="68971" y1="32151" x2="69118" y2="31678"/>
                          <a14:foregroundMark x1="69118" y1="31678" x2="69118" y2="31678"/>
                          <a14:foregroundMark x1="69265" y1="31678" x2="69265" y2="31915"/>
                          <a14:foregroundMark x1="69265" y1="33097" x2="69265" y2="33097"/>
                          <a14:foregroundMark x1="69412" y1="32861" x2="69412" y2="32861"/>
                          <a14:foregroundMark x1="69412" y1="32861" x2="69559" y2="32861"/>
                          <a14:foregroundMark x1="69706" y1="32861" x2="69853" y2="32861"/>
                          <a14:foregroundMark x1="70000" y1="32861" x2="70000" y2="32861"/>
                          <a14:foregroundMark x1="70147" y1="32861" x2="70441" y2="32861"/>
                          <a14:foregroundMark x1="70588" y1="32861" x2="70735" y2="32861"/>
                          <a14:foregroundMark x1="70735" y1="32861" x2="70882" y2="32861"/>
                          <a14:foregroundMark x1="71029" y1="32861" x2="71029" y2="32861"/>
                          <a14:foregroundMark x1="71029" y1="32861" x2="71029" y2="33333"/>
                          <a14:foregroundMark x1="71029" y1="33333" x2="71029" y2="33570"/>
                          <a14:foregroundMark x1="73971" y1="38298" x2="73971" y2="38534"/>
                          <a14:foregroundMark x1="73971" y1="38771" x2="73971" y2="38771"/>
                          <a14:foregroundMark x1="73971" y1="39007" x2="74118" y2="39243"/>
                          <a14:foregroundMark x1="74118" y1="39243" x2="74118" y2="39243"/>
                          <a14:foregroundMark x1="73529" y1="37825" x2="73529" y2="37825"/>
                          <a14:foregroundMark x1="73235" y1="37589" x2="72941" y2="37352"/>
                          <a14:foregroundMark x1="72794" y1="37352" x2="72647" y2="37352"/>
                          <a14:foregroundMark x1="72500" y1="36879" x2="72500" y2="36643"/>
                          <a14:foregroundMark x1="72500" y1="36407" x2="72500" y2="36407"/>
                          <a14:foregroundMark x1="72500" y1="36170" x2="72500" y2="36170"/>
                          <a14:foregroundMark x1="72353" y1="35934" x2="72353" y2="35934"/>
                          <a14:foregroundMark x1="72353" y1="35934" x2="72353" y2="35934"/>
                          <a14:foregroundMark x1="72353" y1="35934" x2="72353" y2="35934"/>
                          <a14:foregroundMark x1="65735" y1="36407" x2="65588" y2="36407"/>
                          <a14:foregroundMark x1="65441" y1="36643" x2="65294" y2="36643"/>
                          <a14:foregroundMark x1="63971" y1="36879" x2="63971" y2="36879"/>
                          <a14:foregroundMark x1="63971" y1="36643" x2="63971" y2="36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67" t="29471" r="21727" b="46888"/>
            <a:stretch/>
          </p:blipFill>
          <p:spPr bwMode="auto">
            <a:xfrm>
              <a:off x="7831180" y="4886781"/>
              <a:ext cx="1170296" cy="1000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E0625A1-22B0-4DBF-B2ED-C0D51248419C}"/>
              </a:ext>
            </a:extLst>
          </p:cNvPr>
          <p:cNvGrpSpPr/>
          <p:nvPr/>
        </p:nvGrpSpPr>
        <p:grpSpPr>
          <a:xfrm>
            <a:off x="5126049" y="1251276"/>
            <a:ext cx="2131684" cy="1746775"/>
            <a:chOff x="5804264" y="1767085"/>
            <a:chExt cx="2131684" cy="1746775"/>
          </a:xfrm>
        </p:grpSpPr>
        <p:sp>
          <p:nvSpPr>
            <p:cNvPr id="36" name="순서도: 수행의 시작/종료 35">
              <a:extLst>
                <a:ext uri="{FF2B5EF4-FFF2-40B4-BE49-F238E27FC236}">
                  <a16:creationId xmlns:a16="http://schemas.microsoft.com/office/drawing/2014/main" id="{F93FDFEB-3D58-484A-B945-8A683CF471FA}"/>
                </a:ext>
              </a:extLst>
            </p:cNvPr>
            <p:cNvSpPr/>
            <p:nvPr/>
          </p:nvSpPr>
          <p:spPr>
            <a:xfrm rot="21033873">
              <a:off x="5852356" y="1928759"/>
              <a:ext cx="2083592" cy="125474"/>
            </a:xfrm>
            <a:prstGeom prst="flowChartTermina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4" descr="C:\Users\Administrator\Desktop\손가락.png">
              <a:extLst>
                <a:ext uri="{FF2B5EF4-FFF2-40B4-BE49-F238E27FC236}">
                  <a16:creationId xmlns:a16="http://schemas.microsoft.com/office/drawing/2014/main" id="{4C963315-7B9F-4B77-88ED-4285746F14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1245" y1="53292" x2="51245" y2="53292"/>
                          <a14:foregroundMark x1="52416" y1="39185" x2="52416" y2="39185"/>
                          <a14:foregroundMark x1="53294" y1="40125" x2="53294" y2="40125"/>
                          <a14:foregroundMark x1="54319" y1="43574" x2="54319" y2="43574"/>
                          <a14:backgroundMark x1="49927" y1="44514" x2="57833" y2="27586"/>
                          <a14:backgroundMark x1="56369" y1="49216" x2="50805" y2="203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11" t="36298" r="34659" b="11978"/>
            <a:stretch/>
          </p:blipFill>
          <p:spPr bwMode="auto">
            <a:xfrm rot="19800000">
              <a:off x="5804264" y="1767085"/>
              <a:ext cx="1397422" cy="174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F80E335-8625-4A49-A3DB-78F2F648472E}"/>
              </a:ext>
            </a:extLst>
          </p:cNvPr>
          <p:cNvSpPr/>
          <p:nvPr/>
        </p:nvSpPr>
        <p:spPr>
          <a:xfrm rot="18977722">
            <a:off x="4264105" y="3148124"/>
            <a:ext cx="1041722" cy="8672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479C4-27B1-4447-8400-8A0CE372E5C6}"/>
              </a:ext>
            </a:extLst>
          </p:cNvPr>
          <p:cNvSpPr txBox="1"/>
          <p:nvPr/>
        </p:nvSpPr>
        <p:spPr>
          <a:xfrm>
            <a:off x="4578856" y="2908396"/>
            <a:ext cx="3336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제스처를 활용한 스킬 공격 범위 설정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82D1E4A-DA76-48F0-A2E4-C1272F920CD4}"/>
              </a:ext>
            </a:extLst>
          </p:cNvPr>
          <p:cNvSpPr/>
          <p:nvPr/>
        </p:nvSpPr>
        <p:spPr>
          <a:xfrm rot="2556498">
            <a:off x="6794445" y="3370255"/>
            <a:ext cx="1041722" cy="8672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0A692F59-A5E4-46BB-AFDF-1AD589168343}"/>
              </a:ext>
            </a:extLst>
          </p:cNvPr>
          <p:cNvSpPr/>
          <p:nvPr/>
        </p:nvSpPr>
        <p:spPr>
          <a:xfrm>
            <a:off x="7451417" y="1883723"/>
            <a:ext cx="1041722" cy="8672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FED256-8A01-479E-83AF-80EA7113C737}"/>
              </a:ext>
            </a:extLst>
          </p:cNvPr>
          <p:cNvSpPr txBox="1"/>
          <p:nvPr/>
        </p:nvSpPr>
        <p:spPr>
          <a:xfrm>
            <a:off x="7082979" y="5802517"/>
            <a:ext cx="2847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작은 몬스터를 모아 한번에 처치</a:t>
            </a:r>
          </a:p>
        </p:txBody>
      </p:sp>
    </p:spTree>
    <p:extLst>
      <p:ext uri="{BB962C8B-B14F-4D97-AF65-F5344CB8AC3E}">
        <p14:creationId xmlns:p14="http://schemas.microsoft.com/office/powerpoint/2010/main" val="518645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6B0B9-5BED-43A8-9270-206A568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진동 </a:t>
            </a:r>
            <a:r>
              <a:rPr lang="en-US" altLang="ko-KR" dirty="0"/>
              <a:t>/ </a:t>
            </a:r>
            <a:r>
              <a:rPr lang="ko-KR" altLang="en-US" dirty="0"/>
              <a:t>화면 떨림 특수효과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1C1C1B-5D50-446D-97D2-3CBE9A1FF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6" name="표 개체 틀 5">
            <a:extLst>
              <a:ext uri="{FF2B5EF4-FFF2-40B4-BE49-F238E27FC236}">
                <a16:creationId xmlns:a16="http://schemas.microsoft.com/office/drawing/2014/main" id="{F5933642-4954-4609-98BD-54A151FFFDA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203940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41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BCBC525F-4B20-4F45-9F43-54BE060612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r="12507" b="60370"/>
          <a:stretch/>
        </p:blipFill>
        <p:spPr>
          <a:xfrm>
            <a:off x="504825" y="3973979"/>
            <a:ext cx="1237824" cy="103611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45F1C80-3098-4DC6-BF9D-10839DB51C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t="46389" r="13480"/>
          <a:stretch/>
        </p:blipFill>
        <p:spPr>
          <a:xfrm>
            <a:off x="1656924" y="3957624"/>
            <a:ext cx="890349" cy="10361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1C51C3F-1AD0-4B4E-B205-A6B9131F68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r="10196" b="55278"/>
          <a:stretch/>
        </p:blipFill>
        <p:spPr>
          <a:xfrm>
            <a:off x="2879788" y="4980093"/>
            <a:ext cx="1004031" cy="105474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F1EA874-C8FA-4DDF-8C07-359D4E0509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48958" r="10196" b="1944"/>
          <a:stretch/>
        </p:blipFill>
        <p:spPr>
          <a:xfrm>
            <a:off x="3973209" y="5108174"/>
            <a:ext cx="756861" cy="8728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86E5B5-D30C-4EC5-B8CC-5FC316191D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2549617" y="3978630"/>
            <a:ext cx="805762" cy="10109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261276-8585-4A00-A7EF-24E1751DE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3411805" y="3978630"/>
            <a:ext cx="1318265" cy="100082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CEC21CE-39B9-409A-B9EA-6CF50E0E8C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6252" r="3245" b="55500"/>
          <a:stretch/>
        </p:blipFill>
        <p:spPr>
          <a:xfrm>
            <a:off x="626590" y="5099593"/>
            <a:ext cx="1040386" cy="935244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5E8A679-9346-4321-BA2E-09BCCC6C05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56502" r="3245" b="2616"/>
          <a:stretch/>
        </p:blipFill>
        <p:spPr>
          <a:xfrm>
            <a:off x="1757699" y="5032630"/>
            <a:ext cx="1052166" cy="1010988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F41BC697-F380-4D96-9C00-670A7251F5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7" r="12507" b="60370"/>
          <a:stretch/>
        </p:blipFill>
        <p:spPr>
          <a:xfrm>
            <a:off x="432115" y="1773596"/>
            <a:ext cx="1237824" cy="1036113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C108235C-3DF6-4165-8CDF-D4A95CEFDF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t="46389" r="13480"/>
          <a:stretch/>
        </p:blipFill>
        <p:spPr>
          <a:xfrm>
            <a:off x="1584214" y="1757241"/>
            <a:ext cx="890349" cy="1036113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33AE0428-4801-4386-AEDA-190CA96153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r="10196" b="55278"/>
          <a:stretch/>
        </p:blipFill>
        <p:spPr>
          <a:xfrm>
            <a:off x="2807078" y="2779710"/>
            <a:ext cx="1004031" cy="1054744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AB6B120C-9714-4FFD-805F-ACA8B131CD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48958" r="10196" b="1944"/>
          <a:stretch/>
        </p:blipFill>
        <p:spPr>
          <a:xfrm>
            <a:off x="3900499" y="2907791"/>
            <a:ext cx="756861" cy="8728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7B4F85A-96E6-4E48-A35E-3679A2A580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8885" b="46006"/>
          <a:stretch/>
        </p:blipFill>
        <p:spPr>
          <a:xfrm>
            <a:off x="2476907" y="1778247"/>
            <a:ext cx="805762" cy="10109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C8630D6-757D-4B88-BC50-66E1C46B31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3" t="63123" r="8885" b="4119"/>
          <a:stretch/>
        </p:blipFill>
        <p:spPr>
          <a:xfrm>
            <a:off x="3339095" y="1778247"/>
            <a:ext cx="1318265" cy="1000823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D041CE2E-7C7C-4C6C-89B8-75D5F409D5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6252" r="3245" b="55500"/>
          <a:stretch/>
        </p:blipFill>
        <p:spPr>
          <a:xfrm>
            <a:off x="553880" y="2899210"/>
            <a:ext cx="1040386" cy="935244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A936F83-9C1A-4685-8973-B41ED1E6D1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56502" r="3245" b="2616"/>
          <a:stretch/>
        </p:blipFill>
        <p:spPr>
          <a:xfrm>
            <a:off x="1684989" y="2832247"/>
            <a:ext cx="1052166" cy="1010988"/>
          </a:xfrm>
          <a:prstGeom prst="rect">
            <a:avLst/>
          </a:prstGeom>
        </p:spPr>
      </p:pic>
      <p:graphicFrame>
        <p:nvGraphicFramePr>
          <p:cNvPr id="45" name="표 26">
            <a:extLst>
              <a:ext uri="{FF2B5EF4-FFF2-40B4-BE49-F238E27FC236}">
                <a16:creationId xmlns:a16="http://schemas.microsoft.com/office/drawing/2014/main" id="{ABF3BBAC-990D-4C12-B79C-C0CFBE086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656023"/>
              </p:ext>
            </p:extLst>
          </p:nvPr>
        </p:nvGraphicFramePr>
        <p:xfrm>
          <a:off x="4745620" y="1396067"/>
          <a:ext cx="8950385" cy="536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83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4853546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549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661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전형적인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중세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 배경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으로 하는 그래픽 컨셉을 가짐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특이한 그래픽으로 인해 유저의 반감을 가지지 않도록 하기 위해 가장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익숙한 요소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506479"/>
                  </a:ext>
                </a:extLst>
              </a:tr>
              <a:tr h="609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웨이브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진행에 따라 주위 배경을 다르게 연출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게임진행 중 웨이브 별로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차별성을 줘 스테이지 진행 상황을 유저가 한눈에 확일 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22067"/>
                  </a:ext>
                </a:extLst>
              </a:tr>
              <a:tr h="7055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보스에 가까워 질 수록 황폐화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되고 음산한 분위기로 연출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05136"/>
                  </a:ext>
                </a:extLst>
              </a:tr>
              <a:tr h="39204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플레이 방식이 세로 화면인 점을 활용해 웹툰 형태의 만화로 스토리 연출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영상은 모바일 기기에 용량으로 인해 적합하지 않음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대 </a:t>
                      </a:r>
                      <a:r>
                        <a:rPr lang="en-US" altLang="ko-KR" sz="1400" dirty="0"/>
                        <a:t>20</a:t>
                      </a:r>
                      <a:r>
                        <a:rPr lang="ko-KR" altLang="en-US" sz="1400" dirty="0"/>
                        <a:t>대가 고가의 </a:t>
                      </a:r>
                      <a:r>
                        <a:rPr lang="ko-KR" altLang="en-US" sz="1400" dirty="0" err="1"/>
                        <a:t>고사양</a:t>
                      </a:r>
                      <a:r>
                        <a:rPr lang="ko-KR" altLang="en-US" sz="1400" dirty="0"/>
                        <a:t> 스마트폰을 사용할 수 없다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96194"/>
                  </a:ext>
                </a:extLst>
              </a:tr>
              <a:tr h="769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텍스트와 이미지를 따로 연출하면 유저의 이해를 돕기에 부족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85566"/>
                  </a:ext>
                </a:extLst>
              </a:tr>
              <a:tr h="931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컷 신으로 나눠서 연출 시 짧은 스토리를 연출하는데 오랜 시간이 걸림</a:t>
                      </a:r>
                      <a:r>
                        <a:rPr lang="en-US" altLang="ko-KR" sz="1400" dirty="0"/>
                        <a:t>( </a:t>
                      </a:r>
                      <a:r>
                        <a:rPr lang="ko-KR" altLang="en-US" sz="1400" dirty="0"/>
                        <a:t>반면 </a:t>
                      </a:r>
                      <a:r>
                        <a:rPr lang="ko-KR" altLang="en-US" sz="1400" b="1" dirty="0"/>
                        <a:t>만화의 경우 짧은 시간에 스토리를 이해</a:t>
                      </a:r>
                      <a:r>
                        <a:rPr lang="ko-KR" altLang="en-US" sz="1400" dirty="0"/>
                        <a:t>할 수 있음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3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34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그래픽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연출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86D52F-1E24-43DC-B784-A5538D7E1CD1}"/>
              </a:ext>
            </a:extLst>
          </p:cNvPr>
          <p:cNvGrpSpPr/>
          <p:nvPr/>
        </p:nvGrpSpPr>
        <p:grpSpPr>
          <a:xfrm>
            <a:off x="1307563" y="1841166"/>
            <a:ext cx="9576873" cy="2108128"/>
            <a:chOff x="1286102" y="2097037"/>
            <a:chExt cx="9576873" cy="2108128"/>
          </a:xfrm>
        </p:grpSpPr>
        <p:pic>
          <p:nvPicPr>
            <p:cNvPr id="20" name="Picture 2" descr="2D 중세 배경에 대한 이미지 검색결과">
              <a:extLst>
                <a:ext uri="{FF2B5EF4-FFF2-40B4-BE49-F238E27FC236}">
                  <a16:creationId xmlns:a16="http://schemas.microsoft.com/office/drawing/2014/main" id="{821FF0FA-F486-4BAE-A101-FE1F7ADA2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102" y="2097037"/>
              <a:ext cx="3684725" cy="2070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46DEDE0-9F52-4266-9A20-7D6DF1DAE68B}"/>
                </a:ext>
              </a:extLst>
            </p:cNvPr>
            <p:cNvSpPr/>
            <p:nvPr/>
          </p:nvSpPr>
          <p:spPr>
            <a:xfrm>
              <a:off x="5356651" y="2547689"/>
              <a:ext cx="1504709" cy="1169042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배경연출변화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122922F-D8C7-4963-9E3F-481BD77654D1}"/>
                </a:ext>
              </a:extLst>
            </p:cNvPr>
            <p:cNvGrpSpPr/>
            <p:nvPr/>
          </p:nvGrpSpPr>
          <p:grpSpPr>
            <a:xfrm>
              <a:off x="7178250" y="2133530"/>
              <a:ext cx="3684725" cy="2071635"/>
              <a:chOff x="6791098" y="2097037"/>
              <a:chExt cx="3684725" cy="2071635"/>
            </a:xfrm>
          </p:grpSpPr>
          <p:pic>
            <p:nvPicPr>
              <p:cNvPr id="3074" name="Picture 2" descr="관련 이미지">
                <a:extLst>
                  <a:ext uri="{FF2B5EF4-FFF2-40B4-BE49-F238E27FC236}">
                    <a16:creationId xmlns:a16="http://schemas.microsoft.com/office/drawing/2014/main" id="{53162374-3ED3-49E2-B44C-DD3D8AC1F5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1098" y="2097038"/>
                <a:ext cx="3684725" cy="2071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F17DB4A-5D20-4A57-BEBC-1BEC6481B469}"/>
                  </a:ext>
                </a:extLst>
              </p:cNvPr>
              <p:cNvSpPr/>
              <p:nvPr/>
            </p:nvSpPr>
            <p:spPr>
              <a:xfrm>
                <a:off x="6791098" y="2097037"/>
                <a:ext cx="3684725" cy="2070347"/>
              </a:xfrm>
              <a:prstGeom prst="rect">
                <a:avLst/>
              </a:prstGeom>
              <a:solidFill>
                <a:schemeClr val="tx1">
                  <a:alpha val="5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346C11-40FC-4F0F-AF00-DCC4D5AEE382}"/>
              </a:ext>
            </a:extLst>
          </p:cNvPr>
          <p:cNvSpPr txBox="1"/>
          <p:nvPr/>
        </p:nvSpPr>
        <p:spPr>
          <a:xfrm>
            <a:off x="9415731" y="6366926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장비 착용 튜토리얼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8F6F91-5890-4D41-AD28-6D951F8D8FCF}"/>
              </a:ext>
            </a:extLst>
          </p:cNvPr>
          <p:cNvSpPr txBox="1"/>
          <p:nvPr/>
        </p:nvSpPr>
        <p:spPr>
          <a:xfrm>
            <a:off x="9415731" y="3956368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던전 배경 변화 예시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57A955-1C7D-472B-8A4F-433A78379B1D}"/>
              </a:ext>
            </a:extLst>
          </p:cNvPr>
          <p:cNvSpPr/>
          <p:nvPr/>
        </p:nvSpPr>
        <p:spPr>
          <a:xfrm>
            <a:off x="928048" y="4160503"/>
            <a:ext cx="4361582" cy="2287440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5ED31B-84A2-405B-9AFD-D3730C0EE933}"/>
              </a:ext>
            </a:extLst>
          </p:cNvPr>
          <p:cNvSpPr/>
          <p:nvPr/>
        </p:nvSpPr>
        <p:spPr>
          <a:xfrm>
            <a:off x="7296998" y="4236558"/>
            <a:ext cx="4021818" cy="2376589"/>
          </a:xfrm>
          <a:prstGeom prst="rect">
            <a:avLst/>
          </a:prstGeom>
          <a:noFill/>
          <a:ln w="857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FB0D654A-9488-46A4-B359-237F4FBAC0DF}"/>
              </a:ext>
            </a:extLst>
          </p:cNvPr>
          <p:cNvSpPr/>
          <p:nvPr/>
        </p:nvSpPr>
        <p:spPr>
          <a:xfrm>
            <a:off x="5313155" y="4710896"/>
            <a:ext cx="1935894" cy="1112054"/>
          </a:xfrm>
          <a:prstGeom prst="leftRightArrow">
            <a:avLst>
              <a:gd name="adj1" fmla="val 58327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튜토리얼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만화 연출</a:t>
            </a:r>
          </a:p>
        </p:txBody>
      </p:sp>
    </p:spTree>
    <p:extLst>
      <p:ext uri="{BB962C8B-B14F-4D97-AF65-F5344CB8AC3E}">
        <p14:creationId xmlns:p14="http://schemas.microsoft.com/office/powerpoint/2010/main" val="1457471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27988-D831-40E4-99E1-BB894F8E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4204"/>
            <a:ext cx="10515600" cy="5107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 전달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E72791-A60B-4A04-9D9B-7AF2C9E42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9A20AE-00B9-4D36-BE9A-FA86C0D2C1B2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첫 접속 시 처음 줄거리를 담은 만화 연출</a:t>
            </a:r>
            <a:r>
              <a:rPr lang="en-US" altLang="ko-KR" dirty="0"/>
              <a:t>, </a:t>
            </a:r>
            <a:r>
              <a:rPr lang="ko-KR" altLang="en-US" dirty="0"/>
              <a:t>플레이의 당위성 고착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157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8719F7-5FC4-447A-8AF3-358B697A74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57F357-0B89-47EA-B749-3EFAA992FE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게임</a:t>
            </a:r>
            <a:br>
              <a:rPr lang="en-US" altLang="ko-KR" dirty="0"/>
            </a:b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A4660E-B9C3-44C8-A200-BCAD901EF5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12830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간략</a:t>
            </a:r>
            <a:br>
              <a:rPr lang="en-US" altLang="ko-KR" dirty="0"/>
            </a:br>
            <a:r>
              <a:rPr lang="ko-KR" altLang="en-US" dirty="0"/>
              <a:t>소개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F4313-580A-4BA6-BF16-F4405716FAF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246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전달</a:t>
            </a:r>
            <a:br>
              <a:rPr lang="en-US" altLang="ko-KR" dirty="0"/>
            </a:br>
            <a:r>
              <a:rPr lang="ko-KR" altLang="en-US" dirty="0"/>
              <a:t>방식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A078F0-FE34-440C-A0F9-EBEECD1CDC6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762924" y="3463926"/>
            <a:ext cx="2093482" cy="58179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</a:t>
            </a:r>
            <a:br>
              <a:rPr lang="en-US" altLang="ko-KR" dirty="0"/>
            </a:br>
            <a:r>
              <a:rPr lang="ko-KR" altLang="en-US" dirty="0"/>
              <a:t>진행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B7832-736E-49BC-8177-1D6F3FF388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44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3723A6-4F5B-4B12-BB19-6912AC4ED755}"/>
              </a:ext>
            </a:extLst>
          </p:cNvPr>
          <p:cNvCxnSpPr>
            <a:cxnSpLocks/>
          </p:cNvCxnSpPr>
          <p:nvPr/>
        </p:nvCxnSpPr>
        <p:spPr>
          <a:xfrm>
            <a:off x="1401630" y="2655606"/>
            <a:ext cx="118917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694C79-8A76-41C0-A186-AC66A2968231}"/>
              </a:ext>
            </a:extLst>
          </p:cNvPr>
          <p:cNvCxnSpPr>
            <a:cxnSpLocks/>
          </p:cNvCxnSpPr>
          <p:nvPr/>
        </p:nvCxnSpPr>
        <p:spPr>
          <a:xfrm>
            <a:off x="2502280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AB61B7-2BCC-4DAE-AA21-8D3A046625AE}"/>
              </a:ext>
            </a:extLst>
          </p:cNvPr>
          <p:cNvCxnSpPr>
            <a:cxnSpLocks/>
          </p:cNvCxnSpPr>
          <p:nvPr/>
        </p:nvCxnSpPr>
        <p:spPr>
          <a:xfrm>
            <a:off x="4573876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D740163-09BE-4675-9E06-4F45BA6A125D}"/>
              </a:ext>
            </a:extLst>
          </p:cNvPr>
          <p:cNvCxnSpPr>
            <a:cxnSpLocks/>
          </p:cNvCxnSpPr>
          <p:nvPr/>
        </p:nvCxnSpPr>
        <p:spPr>
          <a:xfrm>
            <a:off x="6751921" y="3808131"/>
            <a:ext cx="600075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4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 flipV="1">
            <a:off x="469900" y="1035379"/>
            <a:ext cx="4305300" cy="9295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69900" y="1087110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B. RPG</a:t>
            </a:r>
            <a:r>
              <a:rPr lang="ko-KR" altLang="en-US" sz="2400" b="1" dirty="0"/>
              <a:t> 장르 게임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085852-1288-4CEB-8BD0-A6EE576ABD36}"/>
              </a:ext>
            </a:extLst>
          </p:cNvPr>
          <p:cNvCxnSpPr>
            <a:cxnSpLocks/>
          </p:cNvCxnSpPr>
          <p:nvPr/>
        </p:nvCxnSpPr>
        <p:spPr>
          <a:xfrm>
            <a:off x="469900" y="1548775"/>
            <a:ext cx="2540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3855AC-3FFF-43E4-83BD-9AE251E59D5C}"/>
              </a:ext>
            </a:extLst>
          </p:cNvPr>
          <p:cNvGrpSpPr/>
          <p:nvPr/>
        </p:nvGrpSpPr>
        <p:grpSpPr>
          <a:xfrm>
            <a:off x="7192183" y="98875"/>
            <a:ext cx="2703448" cy="1793628"/>
            <a:chOff x="895555" y="2450238"/>
            <a:chExt cx="4925788" cy="326806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9EEFE90-46CD-4FB9-9BF9-E74FC6C4F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55" y="2450239"/>
              <a:ext cx="1836235" cy="326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히어로칸타레 스토리에 대한 이미지 검색결과">
              <a:extLst>
                <a:ext uri="{FF2B5EF4-FFF2-40B4-BE49-F238E27FC236}">
                  <a16:creationId xmlns:a16="http://schemas.microsoft.com/office/drawing/2014/main" id="{7389A995-4AA0-484D-94A8-6CCFDD7F2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2450238"/>
              <a:ext cx="3089553" cy="1723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히어로칸타레 스토리에 대한 이미지 검색결과">
              <a:extLst>
                <a:ext uri="{FF2B5EF4-FFF2-40B4-BE49-F238E27FC236}">
                  <a16:creationId xmlns:a16="http://schemas.microsoft.com/office/drawing/2014/main" id="{350F6963-574D-4F12-B93E-65D96BD50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790" y="4173522"/>
              <a:ext cx="3089553" cy="154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B732CFEF-A524-43C5-9D57-B8D7E902E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18580"/>
              </p:ext>
            </p:extLst>
          </p:nvPr>
        </p:nvGraphicFramePr>
        <p:xfrm>
          <a:off x="2773262" y="2502173"/>
          <a:ext cx="8593077" cy="3646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16">
                  <a:extLst>
                    <a:ext uri="{9D8B030D-6E8A-4147-A177-3AD203B41FA5}">
                      <a16:colId xmlns:a16="http://schemas.microsoft.com/office/drawing/2014/main" val="3278444956"/>
                    </a:ext>
                  </a:extLst>
                </a:gridCol>
                <a:gridCol w="3609910">
                  <a:extLst>
                    <a:ext uri="{9D8B030D-6E8A-4147-A177-3AD203B41FA5}">
                      <a16:colId xmlns:a16="http://schemas.microsoft.com/office/drawing/2014/main" val="3430118244"/>
                    </a:ext>
                  </a:extLst>
                </a:gridCol>
                <a:gridCol w="3993251">
                  <a:extLst>
                    <a:ext uri="{9D8B030D-6E8A-4147-A177-3AD203B41FA5}">
                      <a16:colId xmlns:a16="http://schemas.microsoft.com/office/drawing/2014/main" val="1736940919"/>
                    </a:ext>
                  </a:extLst>
                </a:gridCol>
              </a:tblGrid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히어로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칸타레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중년기사 김봉식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캐주얼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47539"/>
                  </a:ext>
                </a:extLst>
              </a:tr>
              <a:tr h="6490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장르의 특성상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스토리는 필수 요소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작용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방식의 차이만 있을 뿐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효과적인 스토리 전달을 위해 노력함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06000"/>
                  </a:ext>
                </a:extLst>
              </a:tr>
              <a:tr h="2337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액션과 수집이 주 컨텐츠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인기 웹툰을 주제로 했기 때문에 주인공들끼리 전투가 유저의 흥미를 유발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리소스 다운로드 중 게임에 대해 알려주는 영상을 실행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스테이지를 진행하면서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구간마다 이미지와 텍스트를 활용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 유저에게 스토리 진행과 현재 상황을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방치형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스토리의 유머로 유저에게 큰 호응을 얻었던 작품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시작 초반에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만화로 이미지와 텍스트 연출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과 유머를 통해 주인공의 행동에 정당성을 부여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미션을 클리어하면 해당 만화 컷 신을 통해 유저가 스토리에 몰입할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609390"/>
                  </a:ext>
                </a:extLst>
              </a:tr>
              <a:tr h="31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연출방식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11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237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1B48158-C5B2-4A28-AE1F-9B6F0733C0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167920-3BD5-4DA0-8210-9B8211820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CAE0C5-3C5C-470D-AF07-D9E680A51B5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F1A582-65C1-4B28-9FAA-05B251F255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DBF133-2EED-4A52-B7F8-BF797417A0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1E7617-C04D-450D-8FA2-502F394432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1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DB9465F-78A4-41A3-9235-81416C492E8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중년기사 김봉식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ACCD73-8392-4DA1-A3FC-55523129FA5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0439B5-552A-4DDF-83C2-9C2F732ABE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20F5A-74FD-49B4-9219-EAE4FD3EDF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55ED2C-1DC0-4948-86D1-AFA3599839C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7AB395-D945-4630-9A6C-E9D50B64D4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4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8584652-5202-48C4-AD54-8FE04A9C3A8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0963" y="1113772"/>
            <a:ext cx="7912678" cy="65787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RPG </a:t>
            </a:r>
            <a:r>
              <a:rPr lang="ko-KR" altLang="en-US" dirty="0"/>
              <a:t>게임의 스토리 </a:t>
            </a:r>
            <a:r>
              <a:rPr lang="ko-KR" altLang="en-US" dirty="0" err="1"/>
              <a:t>텔링</a:t>
            </a:r>
            <a:r>
              <a:rPr lang="ko-KR" altLang="en-US" dirty="0"/>
              <a:t> 방식 조사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BAC0F0-CAC6-43D7-A58B-25F3606A0D9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79526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885DB2-D57B-43A5-A725-72FA6924B00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73008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02F1D-998E-4C4E-A637-8CB84B989D4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6490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D176E4C-EEE7-4082-8479-92C0012B26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9972" y="3463926"/>
            <a:ext cx="2093482" cy="58179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2B8BF6-65D3-4ECD-8AC0-09012AC280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34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49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482600" y="1035050"/>
            <a:ext cx="44450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482600" y="1097774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C. </a:t>
            </a:r>
            <a:r>
              <a:rPr lang="ko-KR" altLang="en-US" sz="2400" b="1" dirty="0"/>
              <a:t>고려 사항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482600" y="1559439"/>
            <a:ext cx="18669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0029CD88-FEB2-4400-8DD7-44FA5E494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669182"/>
              </p:ext>
            </p:extLst>
          </p:nvPr>
        </p:nvGraphicFramePr>
        <p:xfrm>
          <a:off x="482600" y="1622163"/>
          <a:ext cx="11252201" cy="4702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08">
                  <a:extLst>
                    <a:ext uri="{9D8B030D-6E8A-4147-A177-3AD203B41FA5}">
                      <a16:colId xmlns:a16="http://schemas.microsoft.com/office/drawing/2014/main" val="2794214863"/>
                    </a:ext>
                  </a:extLst>
                </a:gridCol>
                <a:gridCol w="1181254">
                  <a:extLst>
                    <a:ext uri="{9D8B030D-6E8A-4147-A177-3AD203B41FA5}">
                      <a16:colId xmlns:a16="http://schemas.microsoft.com/office/drawing/2014/main" val="2029815329"/>
                    </a:ext>
                  </a:extLst>
                </a:gridCol>
                <a:gridCol w="4274640">
                  <a:extLst>
                    <a:ext uri="{9D8B030D-6E8A-4147-A177-3AD203B41FA5}">
                      <a16:colId xmlns:a16="http://schemas.microsoft.com/office/drawing/2014/main" val="761147835"/>
                    </a:ext>
                  </a:extLst>
                </a:gridCol>
                <a:gridCol w="5409199">
                  <a:extLst>
                    <a:ext uri="{9D8B030D-6E8A-4147-A177-3AD203B41FA5}">
                      <a16:colId xmlns:a16="http://schemas.microsoft.com/office/drawing/2014/main" val="1822851924"/>
                    </a:ext>
                  </a:extLst>
                </a:gridCol>
              </a:tblGrid>
              <a:tr h="36355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고려사항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도입방법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026802"/>
                  </a:ext>
                </a:extLst>
              </a:tr>
              <a:tr h="40806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작은 화면을 통해 입력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출력을 동시에 수행함으로 조작에 방해되는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표시를 지양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배경을 흐리게 함으로 유저가 집중해야 하는 부분을 강조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전 또는 후에 스토리를 연출함으로 제한을 최소화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화면에 표시하는 텍스트 양을 최소화하고 이미지를 적극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47659"/>
                  </a:ext>
                </a:extLst>
              </a:tr>
              <a:tr h="5592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화면크기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18453"/>
                  </a:ext>
                </a:extLst>
              </a:tr>
              <a:tr h="4080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고성능 기기보다 보급형 기기에서도 원활한 작동이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영상 매체 보다는 이미지와 텍스트를 활용한 만화형식의 전달 방식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523702"/>
                  </a:ext>
                </a:extLst>
              </a:tr>
              <a:tr h="6654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경우 원하는 스토리를 제한없이 표현가능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보편화가 어려움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개그 요소와 전형적인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스토리를 조합해 전체 연령에 어필할 수 있는 스토리 구상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전체이용가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95239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특성상 스토리가 없으면 쉽게 질리거나 유저가 무기력함을 느낌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스토리에서 플레이의 목적을 전달해 유저의 행동에 당위성을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44951"/>
                  </a:ext>
                </a:extLst>
              </a:tr>
              <a:tr h="96727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이해가 어려운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거부감이 드는 스토리를 사용시 유저의 선택을 받기 어려움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길고 장황한 스토리는 몰입을 방해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중세 판타지 분위기의 스토리를 진행하지만 차별점을 주기 위해 스토리의 반전을 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짧은 만화처럼 연출하여 짧은 시간에 필요한 정보를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132883"/>
                  </a:ext>
                </a:extLst>
              </a:tr>
              <a:tr h="66541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전달 시점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방법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플레이 중간에 스토리 연출을 위해 흐름을 끊을 시 집중력을 흐리게 하는 계기가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스토리 전용 열람 창을 만들어 게임 플레이를 중간에 끊는 경우를 최소화 단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유저가 알아야 하는 메인 스토리의 경우 제외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(skip,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일시 정지 기능을 지원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6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18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BB98-7C8A-4876-AE13-33901140FC45}"/>
              </a:ext>
            </a:extLst>
          </p:cNvPr>
          <p:cNvSpPr txBox="1"/>
          <p:nvPr/>
        </p:nvSpPr>
        <p:spPr>
          <a:xfrm>
            <a:off x="717631" y="814986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스토리 연출 시점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60FE18-0635-4730-9081-AA99E76FE9B5}"/>
              </a:ext>
            </a:extLst>
          </p:cNvPr>
          <p:cNvSpPr/>
          <p:nvPr/>
        </p:nvSpPr>
        <p:spPr>
          <a:xfrm>
            <a:off x="717631" y="3784115"/>
            <a:ext cx="3817071" cy="188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시작 전 스토리 사진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CC61C-EB46-4359-B1DC-5BE11BED11BA}"/>
              </a:ext>
            </a:extLst>
          </p:cNvPr>
          <p:cNvSpPr/>
          <p:nvPr/>
        </p:nvSpPr>
        <p:spPr>
          <a:xfrm>
            <a:off x="717631" y="1539433"/>
            <a:ext cx="3817071" cy="188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로딩 중 스토리 소개 사진</a:t>
            </a:r>
          </a:p>
        </p:txBody>
      </p:sp>
    </p:spTree>
    <p:extLst>
      <p:ext uri="{BB962C8B-B14F-4D97-AF65-F5344CB8AC3E}">
        <p14:creationId xmlns:p14="http://schemas.microsoft.com/office/powerpoint/2010/main" val="2367821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5D083-C219-4976-9BE3-92652AF5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고려사항 자세하게 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9D391B-5102-4C9B-B8D4-2D2A4C572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71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29877-882E-4F4C-A855-1150DFA4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9142"/>
            <a:ext cx="10515600" cy="69426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간략한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D17A8-3C20-4D62-B68D-2124A3FD4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6A25A97-3BD5-4A75-A4DA-406D414585D1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38882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DC52A60-24E7-44FE-B3F1-71648394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3480"/>
              </p:ext>
            </p:extLst>
          </p:nvPr>
        </p:nvGraphicFramePr>
        <p:xfrm>
          <a:off x="4594750" y="1730831"/>
          <a:ext cx="7153883" cy="451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934">
                  <a:extLst>
                    <a:ext uri="{9D8B030D-6E8A-4147-A177-3AD203B41FA5}">
                      <a16:colId xmlns:a16="http://schemas.microsoft.com/office/drawing/2014/main" val="1788666417"/>
                    </a:ext>
                  </a:extLst>
                </a:gridCol>
                <a:gridCol w="1171276">
                  <a:extLst>
                    <a:ext uri="{9D8B030D-6E8A-4147-A177-3AD203B41FA5}">
                      <a16:colId xmlns:a16="http://schemas.microsoft.com/office/drawing/2014/main" val="2332020081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782427021"/>
                    </a:ext>
                  </a:extLst>
                </a:gridCol>
                <a:gridCol w="1180618">
                  <a:extLst>
                    <a:ext uri="{9D8B030D-6E8A-4147-A177-3AD203B41FA5}">
                      <a16:colId xmlns:a16="http://schemas.microsoft.com/office/drawing/2014/main" val="3723681170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4090910176"/>
                    </a:ext>
                  </a:extLst>
                </a:gridCol>
                <a:gridCol w="1620784">
                  <a:extLst>
                    <a:ext uri="{9D8B030D-6E8A-4147-A177-3AD203B41FA5}">
                      <a16:colId xmlns:a16="http://schemas.microsoft.com/office/drawing/2014/main" val="3920750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캐주얼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판타지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41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심의 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9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텍스트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만화 컷 신 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9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자동으로 이동하는 캐릭터가 무사히 목적지에 도착할 수 있도록 유저가 직접 터치하는 것으로 방해하는 몬스터를 처치하는 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던전에서 획득하는 점수를 통해 다른 유저와 경쟁하는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522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대를 겨냥한 모바일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결과중심 플레이가 아닌 과정중심 플레이의 재미를 유저에게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44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게임사의 결정에 의해 삭제되었던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들이 영문 모를 버그에 의해 인격이 생긴 체로 게임 속에 살고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54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간략한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버그로 인격을 가지면서 일어나는 사건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여동생을 구하기 위해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월드 보스를 처치하러 떠나는 주인공의 이야기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932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88252B-37C7-4280-98A6-70683D2D3CC1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간략한 게임 소개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0829A2A-CB52-4FDA-BC9D-CFE640829A82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87891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A961ABC6-4497-4D1B-9863-9F63750F9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25" y="1774028"/>
            <a:ext cx="3706890" cy="46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3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4073-2A11-4E32-BDED-2E0B4B53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462"/>
            <a:ext cx="10515600" cy="36512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기획중인 게임의 설명을 구체적으로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2F00EE-476B-4CA7-BAB0-45436C7DC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5326B-21D8-47F1-B538-0B8BB207EDA5}"/>
              </a:ext>
            </a:extLst>
          </p:cNvPr>
          <p:cNvSpPr txBox="1"/>
          <p:nvPr/>
        </p:nvSpPr>
        <p:spPr>
          <a:xfrm>
            <a:off x="2199190" y="1840375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중요한 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354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게임 내부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590FA1-81F8-4E45-805E-F930FF44F7AC}"/>
              </a:ext>
            </a:extLst>
          </p:cNvPr>
          <p:cNvSpPr/>
          <p:nvPr/>
        </p:nvSpPr>
        <p:spPr>
          <a:xfrm>
            <a:off x="1310185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튜토리얼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75AD42C-3B01-4F2F-9CC9-000C8DD38712}"/>
              </a:ext>
            </a:extLst>
          </p:cNvPr>
          <p:cNvSpPr/>
          <p:nvPr/>
        </p:nvSpPr>
        <p:spPr>
          <a:xfrm>
            <a:off x="4933547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191018-CF87-4C60-8ABC-BB4D7E97652E}"/>
              </a:ext>
            </a:extLst>
          </p:cNvPr>
          <p:cNvSpPr/>
          <p:nvPr/>
        </p:nvSpPr>
        <p:spPr>
          <a:xfrm>
            <a:off x="8322859" y="1869564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업적 시스템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9C71C6-2CA3-4C5F-9B88-C992CB114AF3}"/>
              </a:ext>
            </a:extLst>
          </p:cNvPr>
          <p:cNvSpPr/>
          <p:nvPr/>
        </p:nvSpPr>
        <p:spPr>
          <a:xfrm>
            <a:off x="3118394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그래픽 연출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9FEF78F-9474-4DAD-9156-7247F3A9A34F}"/>
              </a:ext>
            </a:extLst>
          </p:cNvPr>
          <p:cNvSpPr/>
          <p:nvPr/>
        </p:nvSpPr>
        <p:spPr>
          <a:xfrm>
            <a:off x="6507706" y="4260101"/>
            <a:ext cx="2251881" cy="22518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NPC</a:t>
            </a:r>
            <a:r>
              <a:rPr lang="ko-KR" altLang="en-US" sz="2000" b="1" dirty="0">
                <a:solidFill>
                  <a:schemeClr val="tx1"/>
                </a:solidFill>
              </a:rPr>
              <a:t>와</a:t>
            </a:r>
            <a:br>
              <a:rPr lang="en-US" altLang="ko-KR" sz="2000" b="1" dirty="0">
                <a:solidFill>
                  <a:schemeClr val="tx1"/>
                </a:solidFill>
              </a:rPr>
            </a:br>
            <a:r>
              <a:rPr lang="ko-KR" altLang="en-US" sz="2000" b="1" dirty="0">
                <a:solidFill>
                  <a:schemeClr val="tx1"/>
                </a:solidFill>
              </a:rPr>
              <a:t>상호작용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09DF81-C17E-4464-B46F-324F80A6DE1C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732507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07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54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튜토리얼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7868"/>
              </p:ext>
            </p:extLst>
          </p:nvPr>
        </p:nvGraphicFramePr>
        <p:xfrm>
          <a:off x="3676170" y="1829462"/>
          <a:ext cx="7933238" cy="4383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781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3679457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368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9725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는 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도움으로 전투를 배운다는 컨셉으로 대화를 하 듯 유저에게 게임의 정보를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튜토리얼을 진행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직접 플레이를 배우는 과정을 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함께 하는 듯한 느낌을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유저가 게임 속 세계에 몰입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69757"/>
                  </a:ext>
                </a:extLst>
              </a:tr>
              <a:tr h="74679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튜토리얼 시작 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로딩을 활용해 간략한 플레이 방식을 만화를 통해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143646"/>
                  </a:ext>
                </a:extLst>
              </a:tr>
              <a:tr h="112663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주목해야할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를 제외한 모든 화면을 흐리게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처리해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모바일의 특성상 화면이 작고 유저는 작은 화면을 집중해서 보아야 함</a:t>
                      </a:r>
                      <a:r>
                        <a:rPr lang="ko-KR" altLang="en-US" sz="1400" dirty="0"/>
                        <a:t>으로 유저의 피로도를 최소화 해야함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04167"/>
                  </a:ext>
                </a:extLst>
              </a:tr>
              <a:tr h="3947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 중에는 게임 진행 화면을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일시 정지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7105373"/>
                  </a:ext>
                </a:extLst>
              </a:tr>
              <a:tr h="66451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튜토리얼의 </a:t>
                      </a:r>
                      <a:r>
                        <a:rPr lang="ko-KR" altLang="en-US" sz="1400" b="1" dirty="0"/>
                        <a:t>마지막은 유저가 클리어 할 수 없는 몬스터를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설정과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나머지 튜토리얼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위해 마을로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68524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EC7EEAD-C50E-4949-9519-31F425C99AB0}"/>
              </a:ext>
            </a:extLst>
          </p:cNvPr>
          <p:cNvGrpSpPr/>
          <p:nvPr/>
        </p:nvGrpSpPr>
        <p:grpSpPr>
          <a:xfrm>
            <a:off x="766841" y="1886821"/>
            <a:ext cx="2841335" cy="4274012"/>
            <a:chOff x="-3427213" y="2067411"/>
            <a:chExt cx="2841335" cy="42740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BB2F358-BCCC-44DF-A0C3-E751ACE6BF48}"/>
                </a:ext>
              </a:extLst>
            </p:cNvPr>
            <p:cNvGrpSpPr/>
            <p:nvPr/>
          </p:nvGrpSpPr>
          <p:grpSpPr>
            <a:xfrm>
              <a:off x="-3427213" y="2079502"/>
              <a:ext cx="2834217" cy="4251325"/>
              <a:chOff x="1051735" y="1778795"/>
              <a:chExt cx="2834217" cy="4251325"/>
            </a:xfrm>
          </p:grpSpPr>
          <p:pic>
            <p:nvPicPr>
              <p:cNvPr id="17" name="Picture 2" descr="템플런에 대한 이미지 검색결과">
                <a:extLst>
                  <a:ext uri="{FF2B5EF4-FFF2-40B4-BE49-F238E27FC236}">
                    <a16:creationId xmlns:a16="http://schemas.microsoft.com/office/drawing/2014/main" id="{DFAD228E-BC20-40FE-AC8C-860EC4F1C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735" y="1778795"/>
                <a:ext cx="2834217" cy="4251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관련 이미지">
                <a:extLst>
                  <a:ext uri="{FF2B5EF4-FFF2-40B4-BE49-F238E27FC236}">
                    <a16:creationId xmlns:a16="http://schemas.microsoft.com/office/drawing/2014/main" id="{508DF455-D2DA-4D1B-A09A-751EA5CE1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4706" y="2817404"/>
                <a:ext cx="575059" cy="1223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전사 뒷모습에 대한 이미지 검색결과">
                <a:extLst>
                  <a:ext uri="{FF2B5EF4-FFF2-40B4-BE49-F238E27FC236}">
                    <a16:creationId xmlns:a16="http://schemas.microsoft.com/office/drawing/2014/main" id="{ADEBD02B-AC69-4795-A682-65A9854624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67" b="90000" l="9286" r="90000">
                            <a14:foregroundMark x1="51964" y1="16742" x2="54286" y2="18090"/>
                            <a14:foregroundMark x1="53036" y1="15281" x2="44286" y2="14607"/>
                            <a14:foregroundMark x1="44286" y1="14607" x2="44286" y2="14607"/>
                            <a14:foregroundMark x1="45357" y1="12472" x2="46429" y2="14607"/>
                            <a14:foregroundMark x1="9286" y1="54944" x2="38036" y2="21910"/>
                            <a14:foregroundMark x1="38036" y1="21910" x2="79464" y2="48315"/>
                            <a14:foregroundMark x1="79464" y1="48315" x2="46786" y2="19775"/>
                            <a14:foregroundMark x1="46786" y1="19775" x2="14643" y2="48315"/>
                            <a14:foregroundMark x1="14643" y1="48315" x2="13929" y2="47978"/>
                            <a14:foregroundMark x1="48036" y1="8989" x2="49821" y2="60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218" y="4363177"/>
                <a:ext cx="857250" cy="1363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C55FDB9-274E-4C8E-A75B-3CB76419FAD8}"/>
                </a:ext>
              </a:extLst>
            </p:cNvPr>
            <p:cNvSpPr/>
            <p:nvPr/>
          </p:nvSpPr>
          <p:spPr>
            <a:xfrm>
              <a:off x="-3420095" y="2067411"/>
              <a:ext cx="2834217" cy="427401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7809A54-BEEC-42CC-B942-934C1E2BA4B9}"/>
                </a:ext>
              </a:extLst>
            </p:cNvPr>
            <p:cNvGrpSpPr/>
            <p:nvPr/>
          </p:nvGrpSpPr>
          <p:grpSpPr>
            <a:xfrm>
              <a:off x="-3400755" y="2924137"/>
              <a:ext cx="2781300" cy="1638300"/>
              <a:chOff x="-3200400" y="137287"/>
              <a:chExt cx="2781300" cy="1638300"/>
            </a:xfrm>
          </p:grpSpPr>
          <p:pic>
            <p:nvPicPr>
              <p:cNvPr id="4098" name="Picture 2" descr="전투사관학교 럭스에 대한 이미지 검색결과">
                <a:extLst>
                  <a:ext uri="{FF2B5EF4-FFF2-40B4-BE49-F238E27FC236}">
                    <a16:creationId xmlns:a16="http://schemas.microsoft.com/office/drawing/2014/main" id="{5E90FEEA-894D-4A87-8C8F-F8155B825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81" b="89535" l="9932" r="96918">
                            <a14:foregroundMark x1="69411" y1="82120" x2="37265" y2="89812"/>
                            <a14:foregroundMark x1="84589" y1="78488" x2="84088" y2="78608"/>
                            <a14:foregroundMark x1="20068" y1="62635" x2="19863" y2="62209"/>
                            <a14:foregroundMark x1="23491" y1="69754" x2="20126" y2="62757"/>
                            <a14:foregroundMark x1="21803" y1="42442" x2="22489" y2="35455"/>
                            <a14:foregroundMark x1="21118" y1="49419" x2="21803" y2="42442"/>
                            <a14:foregroundMark x1="20776" y1="52907" x2="21118" y2="49419"/>
                            <a14:foregroundMark x1="19863" y1="62209" x2="20776" y2="52907"/>
                            <a14:foregroundMark x1="44730" y1="17078" x2="46918" y2="15698"/>
                            <a14:foregroundMark x1="42480" y1="18496" x2="44023" y2="17524"/>
                            <a14:foregroundMark x1="38939" y1="20729" x2="40606" y2="19678"/>
                            <a14:foregroundMark x1="36775" y1="22093" x2="37687" y2="21518"/>
                            <a14:foregroundMark x1="35100" y1="23149" x2="36775" y2="22093"/>
                            <a14:foregroundMark x1="33087" y1="24419" x2="34043" y2="23816"/>
                            <a14:foregroundMark x1="32686" y1="24672" x2="33087" y2="24419"/>
                            <a14:foregroundMark x1="46918" y1="15698" x2="49266" y2="15418"/>
                            <a14:foregroundMark x1="66725" y1="13399" x2="85274" y2="15116"/>
                            <a14:foregroundMark x1="92645" y1="46129" x2="93013" y2="47674"/>
                            <a14:foregroundMark x1="91492" y1="41279" x2="91764" y2="42424"/>
                            <a14:foregroundMark x1="91354" y1="40698" x2="91492" y2="41279"/>
                            <a14:foregroundMark x1="90463" y1="36947" x2="91354" y2="40698"/>
                            <a14:foregroundMark x1="86794" y1="21512" x2="89429" y2="32597"/>
                            <a14:foregroundMark x1="86103" y1="18605" x2="86794" y2="21512"/>
                            <a14:foregroundMark x1="85274" y1="15116" x2="86103" y2="18605"/>
                            <a14:foregroundMark x1="91617" y1="56395" x2="87671" y2="77326"/>
                            <a14:foregroundMark x1="92351" y1="52501" x2="92274" y2="52907"/>
                            <a14:foregroundMark x1="92822" y1="50000" x2="92668" y2="50819"/>
                            <a14:foregroundMark x1="92932" y1="49419" x2="92822" y2="50000"/>
                            <a14:foregroundMark x1="87671" y1="77326" x2="84755" y2="79670"/>
                            <a14:foregroundMark x1="92466" y1="61047" x2="74658" y2="55233"/>
                            <a14:foregroundMark x1="74658" y1="55233" x2="59589" y2="33721"/>
                            <a14:foregroundMark x1="58909" y1="1378" x2="58904" y2="1163"/>
                            <a14:foregroundMark x1="59418" y1="25581" x2="59246" y2="17398"/>
                            <a14:foregroundMark x1="59589" y1="33721" x2="59418" y2="25581"/>
                            <a14:foregroundMark x1="91786" y1="7785" x2="92052" y2="7839"/>
                            <a14:foregroundMark x1="64679" y1="2326" x2="90765" y2="7579"/>
                            <a14:foregroundMark x1="61789" y1="1744" x2="64679" y2="2326"/>
                            <a14:foregroundMark x1="58904" y1="1163" x2="61789" y2="1744"/>
                            <a14:foregroundMark x1="97048" y1="50000" x2="96918" y2="52326"/>
                            <a14:foregroundMark x1="97080" y1="49419" x2="97048" y2="50000"/>
                            <a14:foregroundMark x1="97373" y1="44163" x2="97177" y2="47674"/>
                            <a14:foregroundMark x1="97534" y1="41279" x2="97514" y2="41635"/>
                            <a14:foregroundMark x1="97663" y1="38963" x2="97534" y2="41279"/>
                            <a14:foregroundMark x1="98121" y1="30735" x2="97806" y2="36393"/>
                            <a14:foregroundMark x1="98738" y1="19658" x2="98702" y2="20301"/>
                            <a14:foregroundMark x1="99023" y1="14535" x2="98872" y2="17246"/>
                            <a14:foregroundMark x1="99163" y1="12032" x2="99088" y2="13372"/>
                            <a14:foregroundMark x1="92787" y1="59672" x2="89726" y2="65116"/>
                            <a14:foregroundMark x1="94596" y1="56455" x2="93257" y2="58838"/>
                            <a14:foregroundMark x1="95937" y1="54070" x2="95154" y2="55462"/>
                            <a14:foregroundMark x1="96918" y1="52326" x2="96591" y2="52907"/>
                            <a14:foregroundMark x1="53082" y1="80233" x2="46233" y2="82558"/>
                            <a14:foregroundMark x1="75481" y1="31722" x2="69178" y2="33140"/>
                            <a14:foregroundMark x1="92342" y1="27928" x2="75690" y2="31675"/>
                            <a14:foregroundMark x1="63637" y1="25581" x2="58168" y2="18121"/>
                            <a14:foregroundMark x1="69178" y1="33140" x2="63637" y2="25581"/>
                            <a14:foregroundMark x1="63968" y1="8124" x2="90757" y2="10325"/>
                            <a14:foregroundMark x1="80497" y1="36428" x2="80137" y2="37209"/>
                            <a14:foregroundMark x1="87374" y1="21512" x2="80875" y2="35609"/>
                            <a14:foregroundMark x1="88400" y1="19286" x2="87374" y2="21512"/>
                            <a14:foregroundMark x1="90783" y1="14116" x2="89289" y2="17358"/>
                            <a14:foregroundMark x1="91126" y1="13372" x2="90971" y2="13707"/>
                            <a14:foregroundMark x1="91603" y1="12337" x2="91394" y2="12791"/>
                            <a14:foregroundMark x1="80137" y1="37209" x2="79600" y2="37513"/>
                            <a14:foregroundMark x1="85271" y1="12982" x2="79452" y2="8721"/>
                            <a14:foregroundMark x1="86419" y1="13823" x2="85803" y2="13372"/>
                            <a14:foregroundMark x1="91870" y1="17815" x2="86903" y2="14178"/>
                            <a14:foregroundMark x1="86828" y1="13372" x2="91438" y2="16279"/>
                            <a14:foregroundMark x1="79452" y1="8721" x2="85906" y2="12791"/>
                            <a14:foregroundMark x1="90753" y1="19186" x2="90753" y2="19186"/>
                            <a14:foregroundMark x1="88794" y1="33736" x2="70205" y2="27326"/>
                            <a14:foregroundMark x1="92123" y1="34884" x2="91404" y2="34636"/>
                            <a14:foregroundMark x1="58910" y1="1380" x2="58562" y2="581"/>
                            <a14:foregroundMark x1="70205" y1="27326" x2="65240" y2="15920"/>
                            <a14:foregroundMark x1="63848" y1="2326" x2="83219" y2="8721"/>
                            <a14:foregroundMark x1="62085" y1="1744" x2="63848" y2="2326"/>
                            <a14:foregroundMark x1="58562" y1="581" x2="62085" y2="1744"/>
                            <a14:foregroundMark x1="85781" y1="21512" x2="88415" y2="34666"/>
                            <a14:foregroundMark x1="83219" y1="8721" x2="85781" y2="21512"/>
                            <a14:backgroundMark x1="21575" y1="20930" x2="34589" y2="40698"/>
                            <a14:backgroundMark x1="34589" y1="40698" x2="51712" y2="33721"/>
                            <a14:backgroundMark x1="51712" y1="33721" x2="49658" y2="4070"/>
                            <a14:backgroundMark x1="49658" y1="4070" x2="31507" y2="6395"/>
                            <a14:backgroundMark x1="31507" y1="6395" x2="22260" y2="20349"/>
                            <a14:backgroundMark x1="60616" y1="8140" x2="60274" y2="12791"/>
                            <a14:backgroundMark x1="38699" y1="95349" x2="25000" y2="75581"/>
                            <a14:backgroundMark x1="25000" y1="75581" x2="35274" y2="90698"/>
                            <a14:backgroundMark x1="86301" y1="88953" x2="71918" y2="72674"/>
                            <a14:backgroundMark x1="71918" y1="72674" x2="82877" y2="90116"/>
                            <a14:backgroundMark x1="96233" y1="56977" x2="97945" y2="55233"/>
                            <a14:backgroundMark x1="95548" y1="24419" x2="95548" y2="23256"/>
                            <a14:backgroundMark x1="62671" y1="6395" x2="57534" y2="15116"/>
                            <a14:backgroundMark x1="59589" y1="5814" x2="50342" y2="14535"/>
                            <a14:backgroundMark x1="97603" y1="19767" x2="95890" y2="29651"/>
                            <a14:backgroundMark x1="97945" y1="14535" x2="97945" y2="12791"/>
                            <a14:backgroundMark x1="96918" y1="9884" x2="95890" y2="7558"/>
                            <a14:backgroundMark x1="94178" y1="5233" x2="93493" y2="5233"/>
                            <a14:backgroundMark x1="93151" y1="4651" x2="92466" y2="3488"/>
                            <a14:backgroundMark x1="92466" y1="3488" x2="93151" y2="2326"/>
                            <a14:backgroundMark x1="94178" y1="1163" x2="94863" y2="1744"/>
                            <a14:backgroundMark x1="96233" y1="5233" x2="97945" y2="12791"/>
                            <a14:backgroundMark x1="97945" y1="13372" x2="97945" y2="14535"/>
                            <a14:backgroundMark x1="97945" y1="16860" x2="97603" y2="19186"/>
                            <a14:backgroundMark x1="96575" y1="20349" x2="95548" y2="20349"/>
                            <a14:backgroundMark x1="94521" y1="19186" x2="94521" y2="19186"/>
                            <a14:backgroundMark x1="93836" y1="19186" x2="93836" y2="19186"/>
                            <a14:backgroundMark x1="93493" y1="19186" x2="93493" y2="19186"/>
                            <a14:backgroundMark x1="92808" y1="18605" x2="92466" y2="18605"/>
                            <a14:backgroundMark x1="91438" y1="18605" x2="91438" y2="18605"/>
                            <a14:backgroundMark x1="91096" y1="19767" x2="90068" y2="21512"/>
                            <a14:backgroundMark x1="90068" y1="21512" x2="90068" y2="21512"/>
                            <a14:backgroundMark x1="89384" y1="21512" x2="89384" y2="21512"/>
                            <a14:backgroundMark x1="90753" y1="43605" x2="90753" y2="43605"/>
                            <a14:backgroundMark x1="87329" y1="43023" x2="85959" y2="41279"/>
                            <a14:backgroundMark x1="85616" y1="40698" x2="85616" y2="40698"/>
                            <a14:backgroundMark x1="85959" y1="40698" x2="88699" y2="41279"/>
                            <a14:backgroundMark x1="91781" y1="41279" x2="91781" y2="41279"/>
                            <a14:backgroundMark x1="92466" y1="41279" x2="92466" y2="41279"/>
                            <a14:backgroundMark x1="93493" y1="40698" x2="94178" y2="42442"/>
                            <a14:backgroundMark x1="94178" y1="43023" x2="94521" y2="45349"/>
                            <a14:backgroundMark x1="94521" y1="47674" x2="94521" y2="49419"/>
                            <a14:backgroundMark x1="94521" y1="50000" x2="94521" y2="50000"/>
                            <a14:backgroundMark x1="94863" y1="52907" x2="94863" y2="54070"/>
                            <a14:backgroundMark x1="94863" y1="55233" x2="94521" y2="56395"/>
                            <a14:backgroundMark x1="94521" y1="56395" x2="94521" y2="56395"/>
                            <a14:backgroundMark x1="92123" y1="54651" x2="91096" y2="52907"/>
                            <a14:backgroundMark x1="91096" y1="52326" x2="91096" y2="52326"/>
                            <a14:backgroundMark x1="90753" y1="52326" x2="91096" y2="53488"/>
                            <a14:backgroundMark x1="92123" y1="55814" x2="91438" y2="55814"/>
                            <a14:backgroundMark x1="91096" y1="52907" x2="91096" y2="52907"/>
                            <a14:backgroundMark x1="90411" y1="52326" x2="90411" y2="52326"/>
                            <a14:backgroundMark x1="90411" y1="52326" x2="90411" y2="52326"/>
                            <a14:backgroundMark x1="91096" y1="52907" x2="91096" y2="52907"/>
                            <a14:backgroundMark x1="83219" y1="41860" x2="82534" y2="41860"/>
                            <a14:backgroundMark x1="80822" y1="41279" x2="79452" y2="40698"/>
                            <a14:backgroundMark x1="77397" y1="40116" x2="77397" y2="40116"/>
                            <a14:backgroundMark x1="77055" y1="40116" x2="77055" y2="38953"/>
                            <a14:backgroundMark x1="77055" y1="38372" x2="77055" y2="38372"/>
                            <a14:backgroundMark x1="77055" y1="37791" x2="77055" y2="37791"/>
                            <a14:backgroundMark x1="77397" y1="37209" x2="77397" y2="37209"/>
                            <a14:backgroundMark x1="58562" y1="25581" x2="58562" y2="25581"/>
                            <a14:backgroundMark x1="32877" y1="24419" x2="32877" y2="24419"/>
                            <a14:backgroundMark x1="40068" y1="23256" x2="41438" y2="22093"/>
                            <a14:backgroundMark x1="43493" y1="20349" x2="43836" y2="19767"/>
                            <a14:backgroundMark x1="44863" y1="18605" x2="44863" y2="18605"/>
                            <a14:backgroundMark x1="45205" y1="18605" x2="44178" y2="18023"/>
                            <a14:backgroundMark x1="41096" y1="17442" x2="41096" y2="17442"/>
                            <a14:backgroundMark x1="40411" y1="17442" x2="39726" y2="18023"/>
                            <a14:backgroundMark x1="38014" y1="19186" x2="36986" y2="20349"/>
                            <a14:backgroundMark x1="36644" y1="21512" x2="36644" y2="21512"/>
                            <a14:backgroundMark x1="36644" y1="22093" x2="36644" y2="22093"/>
                            <a14:backgroundMark x1="35616" y1="23837" x2="34932" y2="25000"/>
                            <a14:backgroundMark x1="21575" y1="49419" x2="21575" y2="49419"/>
                            <a14:backgroundMark x1="21918" y1="52907" x2="21918" y2="52907"/>
                            <a14:backgroundMark x1="23973" y1="55233" x2="27055" y2="57558"/>
                            <a14:backgroundMark x1="29452" y1="58140" x2="29452" y2="58140"/>
                            <a14:backgroundMark x1="19178" y1="42442" x2="19178" y2="42442"/>
                            <a14:backgroundMark x1="62329" y1="1744" x2="62329" y2="1744"/>
                            <a14:backgroundMark x1="62671" y1="2326" x2="62671" y2="2326"/>
                            <a14:backgroundMark x1="58562" y1="2907" x2="58562" y2="2907"/>
                            <a14:backgroundMark x1="91781" y1="2326" x2="91781" y2="2326"/>
                            <a14:backgroundMark x1="90753" y1="581" x2="90753" y2="581"/>
                            <a14:backgroundMark x1="88014" y1="581" x2="88014" y2="581"/>
                            <a14:backgroundMark x1="88014" y1="581" x2="88014" y2="581"/>
                            <a14:backgroundMark x1="89041" y1="1163" x2="89041" y2="1163"/>
                            <a14:backgroundMark x1="91438" y1="9884" x2="91438" y2="10465"/>
                            <a14:backgroundMark x1="91096" y1="12791" x2="91096" y2="133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200400" y="137287"/>
                <a:ext cx="2781300" cy="1638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9676F55-78A6-4C27-BD53-1E215756C794}"/>
                  </a:ext>
                </a:extLst>
              </p:cNvPr>
              <p:cNvSpPr/>
              <p:nvPr/>
            </p:nvSpPr>
            <p:spPr>
              <a:xfrm>
                <a:off x="-3059879" y="702431"/>
                <a:ext cx="2404104" cy="866259"/>
              </a:xfrm>
              <a:prstGeom prst="rect">
                <a:avLst/>
              </a:prstGeom>
              <a:solidFill>
                <a:srgbClr val="FFFF0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전투 방식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5490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449198C-481F-407B-B519-94FB3BE4E710}"/>
              </a:ext>
            </a:extLst>
          </p:cNvPr>
          <p:cNvSpPr txBox="1"/>
          <p:nvPr/>
        </p:nvSpPr>
        <p:spPr>
          <a:xfrm>
            <a:off x="3726157" y="4205165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46323BD5-67C1-463E-A8E2-3460F99AF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20508"/>
              </p:ext>
            </p:extLst>
          </p:nvPr>
        </p:nvGraphicFramePr>
        <p:xfrm>
          <a:off x="553379" y="2097037"/>
          <a:ext cx="11085241" cy="376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649">
                  <a:extLst>
                    <a:ext uri="{9D8B030D-6E8A-4147-A177-3AD203B41FA5}">
                      <a16:colId xmlns:a16="http://schemas.microsoft.com/office/drawing/2014/main" val="4222305327"/>
                    </a:ext>
                  </a:extLst>
                </a:gridCol>
                <a:gridCol w="5273592">
                  <a:extLst>
                    <a:ext uri="{9D8B030D-6E8A-4147-A177-3AD203B41FA5}">
                      <a16:colId xmlns:a16="http://schemas.microsoft.com/office/drawing/2014/main" val="33822317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23121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던전 진행 중 업적 또는 미션을 클리어 하는 등 조건을 만족할 때 화면에 해당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조건이 충족 되었음을 알리는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출력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모바일 게임의 경우 대부분의 유저는 게임 플레이 중에 스토리 연출을 귀찮아 함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여기는 유저를 위해 스토리에 집중할 수 있는 요소를 남겨둠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499112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시작마을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 대기화면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클리어한 업적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미션에 대한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스토리를 몰아서 감상할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40283083"/>
                  </a:ext>
                </a:extLst>
              </a:tr>
              <a:tr h="467170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첫 웨이브 클리어 시 플레이를 잠시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해당 웨이브와 관련된 매인 스토리의 만화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(skip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성취감과 다음 웨이브를 준비할 수 있는 시간으로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163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스토리를 감상하는 것을 통해 소량의 재화를 획득 </a:t>
                      </a:r>
                      <a:r>
                        <a:rPr lang="ko-KR" altLang="en-US" sz="1400" dirty="0"/>
                        <a:t>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유저로 하여금 스토리를 감상해야 하는 이유를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대부분의 현금 투자 없이도 게임을 플레이할 수 있다고 유저가 느끼도록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92061"/>
                  </a:ext>
                </a:extLst>
              </a:tr>
              <a:tr h="45889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일부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에 관련된 스토리 던전을 만들어 클리어 시 재화를 획득하도록 </a:t>
                      </a:r>
                      <a:r>
                        <a:rPr lang="ko-KR" altLang="en-US" sz="1400" dirty="0" err="1"/>
                        <a:t>만듬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3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016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23400" y="6492875"/>
            <a:ext cx="2743200" cy="365125"/>
          </a:xfrm>
        </p:spPr>
        <p:txBody>
          <a:bodyPr/>
          <a:lstStyle/>
          <a:p>
            <a:fld id="{5D7DA79A-38C0-42B9-8D8B-49470BA27748}" type="slidenum">
              <a:rPr lang="ko-KR" altLang="en-US" smtClean="0"/>
              <a:t>56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3 </a:t>
            </a:r>
            <a:r>
              <a:rPr lang="ko-KR" altLang="en-US" sz="2400" b="1" dirty="0"/>
              <a:t>플레이방식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AEFF4C-FF82-4743-97C6-71835C466A3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364579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385DD0-70AD-43AC-8234-822D09E7CCBF}"/>
              </a:ext>
            </a:extLst>
          </p:cNvPr>
          <p:cNvGrpSpPr/>
          <p:nvPr/>
        </p:nvGrpSpPr>
        <p:grpSpPr>
          <a:xfrm>
            <a:off x="969750" y="2148509"/>
            <a:ext cx="5128731" cy="3047583"/>
            <a:chOff x="3509940" y="1873614"/>
            <a:chExt cx="4573032" cy="2618268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BA0ECB9-4BBD-481F-BD15-830CC1F46765}"/>
                </a:ext>
              </a:extLst>
            </p:cNvPr>
            <p:cNvGrpSpPr/>
            <p:nvPr/>
          </p:nvGrpSpPr>
          <p:grpSpPr>
            <a:xfrm>
              <a:off x="3509940" y="1873614"/>
              <a:ext cx="4573032" cy="2618268"/>
              <a:chOff x="3532334" y="1933637"/>
              <a:chExt cx="4573032" cy="261826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CE6DB70-ACB9-4D66-993D-4E855CA630ED}"/>
                  </a:ext>
                </a:extLst>
              </p:cNvPr>
              <p:cNvGrpSpPr/>
              <p:nvPr/>
            </p:nvGrpSpPr>
            <p:grpSpPr>
              <a:xfrm>
                <a:off x="3532334" y="1933637"/>
                <a:ext cx="1681744" cy="2522616"/>
                <a:chOff x="766841" y="1898912"/>
                <a:chExt cx="2959316" cy="4438973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EC151D1-2A42-4270-890E-8B71A9047408}"/>
                    </a:ext>
                  </a:extLst>
                </p:cNvPr>
                <p:cNvGrpSpPr/>
                <p:nvPr/>
              </p:nvGrpSpPr>
              <p:grpSpPr>
                <a:xfrm>
                  <a:off x="766841" y="1898912"/>
                  <a:ext cx="2959316" cy="4438973"/>
                  <a:chOff x="1051735" y="1778795"/>
                  <a:chExt cx="2834217" cy="4251325"/>
                </a:xfrm>
              </p:grpSpPr>
              <p:pic>
                <p:nvPicPr>
                  <p:cNvPr id="29" name="Picture 2" descr="템플런에 대한 이미지 검색결과">
                    <a:extLst>
                      <a:ext uri="{FF2B5EF4-FFF2-40B4-BE49-F238E27FC236}">
                        <a16:creationId xmlns:a16="http://schemas.microsoft.com/office/drawing/2014/main" id="{15EFD9AF-D87D-4D69-86FB-907D69653A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1735" y="1778795"/>
                    <a:ext cx="2834217" cy="42513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4" descr="관련 이미지">
                    <a:extLst>
                      <a:ext uri="{FF2B5EF4-FFF2-40B4-BE49-F238E27FC236}">
                        <a16:creationId xmlns:a16="http://schemas.microsoft.com/office/drawing/2014/main" id="{28E63D60-3082-449C-AFA1-C0E14BDB8A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714015">
                    <a:off x="2181313" y="3292861"/>
                    <a:ext cx="575059" cy="12231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6" descr="전사 뒷모습에 대한 이미지 검색결과">
                    <a:extLst>
                      <a:ext uri="{FF2B5EF4-FFF2-40B4-BE49-F238E27FC236}">
                        <a16:creationId xmlns:a16="http://schemas.microsoft.com/office/drawing/2014/main" id="{56247F62-4BB5-4E69-891F-F07146715C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6067" b="90000" l="9286" r="90000">
                                <a14:foregroundMark x1="51964" y1="16742" x2="54286" y2="18090"/>
                                <a14:foregroundMark x1="53036" y1="15281" x2="44286" y2="14607"/>
                                <a14:foregroundMark x1="44286" y1="14607" x2="44286" y2="14607"/>
                                <a14:foregroundMark x1="45357" y1="12472" x2="46429" y2="14607"/>
                                <a14:foregroundMark x1="9286" y1="54944" x2="38036" y2="21910"/>
                                <a14:foregroundMark x1="38036" y1="21910" x2="79464" y2="48315"/>
                                <a14:foregroundMark x1="79464" y1="48315" x2="46786" y2="19775"/>
                                <a14:foregroundMark x1="46786" y1="19775" x2="14643" y2="48315"/>
                                <a14:foregroundMark x1="14643" y1="48315" x2="13929" y2="47978"/>
                                <a14:foregroundMark x1="48036" y1="8989" x2="49821" y2="6067"/>
                              </a14:backgroundRemoval>
                            </a14:imgEffect>
                            <a14:imgEffect>
                              <a14:artisticMarker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40217" y="3940156"/>
                    <a:ext cx="857250" cy="13630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E6E9D17-A743-4981-8ACC-479F54C1F3F6}"/>
                    </a:ext>
                  </a:extLst>
                </p:cNvPr>
                <p:cNvSpPr txBox="1"/>
                <p:nvPr/>
              </p:nvSpPr>
              <p:spPr>
                <a:xfrm>
                  <a:off x="1434045" y="3339018"/>
                  <a:ext cx="1910051" cy="704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FF0000"/>
                      </a:solidFill>
                    </a:rPr>
                    <a:t>CLEAR</a:t>
                  </a:r>
                  <a:endParaRPr lang="ko-KR" altLang="en-US" sz="9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686B017D-1E87-4423-9127-DF01EF08F295}"/>
                  </a:ext>
                </a:extLst>
              </p:cNvPr>
              <p:cNvSpPr/>
              <p:nvPr/>
            </p:nvSpPr>
            <p:spPr>
              <a:xfrm>
                <a:off x="5369613" y="2674589"/>
                <a:ext cx="1074333" cy="793249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스토리</a:t>
                </a: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3650F1E6-90E7-48EC-A16D-119634BB9FAB}"/>
                  </a:ext>
                </a:extLst>
              </p:cNvPr>
              <p:cNvGrpSpPr/>
              <p:nvPr/>
            </p:nvGrpSpPr>
            <p:grpSpPr>
              <a:xfrm>
                <a:off x="6520265" y="1933637"/>
                <a:ext cx="1585101" cy="2618268"/>
                <a:chOff x="8161785" y="1933637"/>
                <a:chExt cx="1527193" cy="2522616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4271785D-8559-45B2-819D-38ABBA2392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34" r="20127"/>
                <a:stretch/>
              </p:blipFill>
              <p:spPr bwMode="auto">
                <a:xfrm>
                  <a:off x="8161785" y="1933637"/>
                  <a:ext cx="1527193" cy="25226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BF4EF99A-AEA6-4514-8AF3-89EECF48A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8403"/>
                <a:stretch/>
              </p:blipFill>
              <p:spPr>
                <a:xfrm>
                  <a:off x="8355485" y="2396091"/>
                  <a:ext cx="1139791" cy="1628818"/>
                </a:xfrm>
                <a:prstGeom prst="rect">
                  <a:avLst/>
                </a:prstGeom>
              </p:spPr>
            </p:pic>
          </p:grpSp>
        </p:grpSp>
        <p:sp>
          <p:nvSpPr>
            <p:cNvPr id="40" name="순서도: 수행의 시작/종료 39">
              <a:extLst>
                <a:ext uri="{FF2B5EF4-FFF2-40B4-BE49-F238E27FC236}">
                  <a16:creationId xmlns:a16="http://schemas.microsoft.com/office/drawing/2014/main" id="{64F12B3F-13CE-4779-AB73-4EB266B8A0E2}"/>
                </a:ext>
              </a:extLst>
            </p:cNvPr>
            <p:cNvSpPr/>
            <p:nvPr/>
          </p:nvSpPr>
          <p:spPr>
            <a:xfrm>
              <a:off x="7395739" y="2347752"/>
              <a:ext cx="533114" cy="159521"/>
            </a:xfrm>
            <a:prstGeom prst="flowChartTermina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SKIP</a:t>
              </a:r>
              <a:endParaRPr lang="ko-KR" altLang="en-US" sz="9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2BB9656-4622-4D26-A451-596AB810D58B}"/>
              </a:ext>
            </a:extLst>
          </p:cNvPr>
          <p:cNvGrpSpPr/>
          <p:nvPr/>
        </p:nvGrpSpPr>
        <p:grpSpPr>
          <a:xfrm>
            <a:off x="6913743" y="1837049"/>
            <a:ext cx="4242823" cy="4479579"/>
            <a:chOff x="6096000" y="1894796"/>
            <a:chExt cx="4242823" cy="447957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DD0AEEF-9919-41A9-BE8C-86DF5A22CBF1}"/>
                </a:ext>
              </a:extLst>
            </p:cNvPr>
            <p:cNvGrpSpPr/>
            <p:nvPr/>
          </p:nvGrpSpPr>
          <p:grpSpPr>
            <a:xfrm>
              <a:off x="6096000" y="1894796"/>
              <a:ext cx="4242823" cy="2618268"/>
              <a:chOff x="6096000" y="1894796"/>
              <a:chExt cx="4242823" cy="261826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7458E03-7270-4C54-8244-77B07FD5EF69}"/>
                  </a:ext>
                </a:extLst>
              </p:cNvPr>
              <p:cNvGrpSpPr/>
              <p:nvPr/>
            </p:nvGrpSpPr>
            <p:grpSpPr>
              <a:xfrm>
                <a:off x="6096000" y="1953574"/>
                <a:ext cx="1681744" cy="2522616"/>
                <a:chOff x="1291894" y="1930860"/>
                <a:chExt cx="1681744" cy="252261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D4AADD-8888-4129-B85F-DD03A0225B23}"/>
                    </a:ext>
                  </a:extLst>
                </p:cNvPr>
                <p:cNvGrpSpPr/>
                <p:nvPr/>
              </p:nvGrpSpPr>
              <p:grpSpPr>
                <a:xfrm>
                  <a:off x="1291894" y="1930860"/>
                  <a:ext cx="1681744" cy="2522616"/>
                  <a:chOff x="766841" y="1898912"/>
                  <a:chExt cx="2959316" cy="4438973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C1E61FF7-406F-4454-9BA8-C24CB28A5444}"/>
                      </a:ext>
                    </a:extLst>
                  </p:cNvPr>
                  <p:cNvGrpSpPr/>
                  <p:nvPr/>
                </p:nvGrpSpPr>
                <p:grpSpPr>
                  <a:xfrm>
                    <a:off x="766841" y="1898912"/>
                    <a:ext cx="2959316" cy="4438973"/>
                    <a:chOff x="1051735" y="1778795"/>
                    <a:chExt cx="2834217" cy="4251325"/>
                  </a:xfrm>
                </p:grpSpPr>
                <p:pic>
                  <p:nvPicPr>
                    <p:cNvPr id="18" name="Picture 2" descr="템플런에 대한 이미지 검색결과">
                      <a:extLst>
                        <a:ext uri="{FF2B5EF4-FFF2-40B4-BE49-F238E27FC236}">
                          <a16:creationId xmlns:a16="http://schemas.microsoft.com/office/drawing/2014/main" id="{62DD1E6A-4890-46EB-BC7D-60F650D0D4A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51735" y="1778795"/>
                      <a:ext cx="2834217" cy="425132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" name="Picture 4" descr="관련 이미지">
                      <a:extLst>
                        <a:ext uri="{FF2B5EF4-FFF2-40B4-BE49-F238E27FC236}">
                          <a16:creationId xmlns:a16="http://schemas.microsoft.com/office/drawing/2014/main" id="{9E7AD648-9730-4C34-BD28-9EBF80AAD7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19714015">
                      <a:off x="2181313" y="3292861"/>
                      <a:ext cx="575059" cy="12231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" name="Picture 6" descr="전사 뒷모습에 대한 이미지 검색결과">
                      <a:extLst>
                        <a:ext uri="{FF2B5EF4-FFF2-40B4-BE49-F238E27FC236}">
                          <a16:creationId xmlns:a16="http://schemas.microsoft.com/office/drawing/2014/main" id="{B9B43FBA-C8F7-4DFD-9B24-0609ED96EB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ackgroundRemoval t="6067" b="90000" l="9286" r="90000">
                                  <a14:foregroundMark x1="51964" y1="16742" x2="54286" y2="18090"/>
                                  <a14:foregroundMark x1="53036" y1="15281" x2="44286" y2="14607"/>
                                  <a14:foregroundMark x1="44286" y1="14607" x2="44286" y2="14607"/>
                                  <a14:foregroundMark x1="45357" y1="12472" x2="46429" y2="14607"/>
                                  <a14:foregroundMark x1="9286" y1="54944" x2="38036" y2="21910"/>
                                  <a14:foregroundMark x1="38036" y1="21910" x2="79464" y2="48315"/>
                                  <a14:foregroundMark x1="79464" y1="48315" x2="46786" y2="19775"/>
                                  <a14:foregroundMark x1="46786" y1="19775" x2="14643" y2="48315"/>
                                  <a14:foregroundMark x1="14643" y1="48315" x2="13929" y2="47978"/>
                                  <a14:foregroundMark x1="48036" y1="8989" x2="49821" y2="6067"/>
                                </a14:backgroundRemoval>
                              </a14:imgEffect>
                              <a14:imgEffect>
                                <a14:artisticMarker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040217" y="3940156"/>
                      <a:ext cx="857250" cy="13630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6" name="순서도: 수행의 시작/종료 5">
                    <a:extLst>
                      <a:ext uri="{FF2B5EF4-FFF2-40B4-BE49-F238E27FC236}">
                        <a16:creationId xmlns:a16="http://schemas.microsoft.com/office/drawing/2014/main" id="{7B9B488D-A570-4D32-A06B-90019893320C}"/>
                      </a:ext>
                    </a:extLst>
                  </p:cNvPr>
                  <p:cNvSpPr/>
                  <p:nvPr/>
                </p:nvSpPr>
                <p:spPr>
                  <a:xfrm>
                    <a:off x="2335926" y="2767304"/>
                    <a:ext cx="1319513" cy="435439"/>
                  </a:xfrm>
                  <a:prstGeom prst="flowChartTerminator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스토리 해방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0CC9202-4FD4-45FC-AA25-276413EB1B5C}"/>
                      </a:ext>
                    </a:extLst>
                  </p:cNvPr>
                  <p:cNvSpPr txBox="1"/>
                  <p:nvPr/>
                </p:nvSpPr>
                <p:spPr>
                  <a:xfrm>
                    <a:off x="1599107" y="3681550"/>
                    <a:ext cx="1594876" cy="1137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>
                        <a:solidFill>
                          <a:srgbClr val="FF0000"/>
                        </a:solidFill>
                      </a:rPr>
                      <a:t>GAME OVER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88CD928-CE15-4D27-A740-213AD0E018C4}"/>
                    </a:ext>
                  </a:extLst>
                </p:cNvPr>
                <p:cNvSpPr/>
                <p:nvPr/>
              </p:nvSpPr>
              <p:spPr>
                <a:xfrm>
                  <a:off x="2166963" y="2410024"/>
                  <a:ext cx="790052" cy="304321"/>
                </a:xfrm>
                <a:prstGeom prst="rect">
                  <a:avLst/>
                </a:prstGeom>
                <a:noFill/>
                <a:ln w="5080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D327BDD1-9484-4641-9C1C-FEF658120A8C}"/>
                  </a:ext>
                </a:extLst>
              </p:cNvPr>
              <p:cNvSpPr/>
              <p:nvPr/>
            </p:nvSpPr>
            <p:spPr>
              <a:xfrm>
                <a:off x="7891210" y="2816259"/>
                <a:ext cx="806472" cy="756524"/>
              </a:xfrm>
              <a:prstGeom prst="rightArrow">
                <a:avLst>
                  <a:gd name="adj1" fmla="val 65114"/>
                  <a:gd name="adj2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메인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화면</a:t>
                </a:r>
              </a:p>
            </p:txBody>
          </p:sp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50728D21-381B-4EFE-BC16-E63A108F08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34" r="20127"/>
              <a:stretch/>
            </p:blipFill>
            <p:spPr bwMode="auto">
              <a:xfrm>
                <a:off x="8753722" y="1894796"/>
                <a:ext cx="1585101" cy="2618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6DA7761-D9CA-4FED-A928-F6343C3DABA0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1296365" cy="16759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수행의 시작/종료 44">
                <a:extLst>
                  <a:ext uri="{FF2B5EF4-FFF2-40B4-BE49-F238E27FC236}">
                    <a16:creationId xmlns:a16="http://schemas.microsoft.com/office/drawing/2014/main" id="{A120B93D-4010-43CC-8F58-879C723E7E62}"/>
                  </a:ext>
                </a:extLst>
              </p:cNvPr>
              <p:cNvSpPr/>
              <p:nvPr/>
            </p:nvSpPr>
            <p:spPr>
              <a:xfrm>
                <a:off x="8900041" y="2368934"/>
                <a:ext cx="685752" cy="205194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스토리</a:t>
                </a:r>
                <a:endParaRPr lang="ko-KR" altLang="en-US" sz="900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48DF595E-3C44-4F94-8603-3DC06AE851D5}"/>
                  </a:ext>
                </a:extLst>
              </p:cNvPr>
              <p:cNvSpPr/>
              <p:nvPr/>
            </p:nvSpPr>
            <p:spPr>
              <a:xfrm>
                <a:off x="9005821" y="2737059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2-1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3AFCCA62-8C5B-4686-BEE2-7CB3A4C1D24A}"/>
                  </a:ext>
                </a:extLst>
              </p:cNvPr>
              <p:cNvSpPr/>
              <p:nvPr/>
            </p:nvSpPr>
            <p:spPr>
              <a:xfrm>
                <a:off x="9005821" y="3119042"/>
                <a:ext cx="1097987" cy="31120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스토리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2-2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1772C885-62FD-4E36-AE6E-4B96106D34E0}"/>
                  </a:ext>
                </a:extLst>
              </p:cNvPr>
              <p:cNvSpPr/>
              <p:nvPr/>
            </p:nvSpPr>
            <p:spPr>
              <a:xfrm>
                <a:off x="9005821" y="3864927"/>
                <a:ext cx="1097987" cy="17991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20F8BDB2-B956-4C45-B936-1685F2CF2517}"/>
                  </a:ext>
                </a:extLst>
              </p:cNvPr>
              <p:cNvSpPr/>
              <p:nvPr/>
            </p:nvSpPr>
            <p:spPr>
              <a:xfrm>
                <a:off x="9005821" y="3495999"/>
                <a:ext cx="1097987" cy="31120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스토리 </a:t>
                </a:r>
                <a:r>
                  <a:rPr lang="en-US" altLang="ko-KR" sz="1200" dirty="0"/>
                  <a:t>2-3</a:t>
                </a:r>
                <a:endParaRPr lang="ko-KR" altLang="en-US" sz="1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D73CC-51AB-4C20-BD3C-7FA5B9C9EC60}"/>
                  </a:ext>
                </a:extLst>
              </p:cNvPr>
              <p:cNvSpPr txBox="1"/>
              <p:nvPr/>
            </p:nvSpPr>
            <p:spPr>
              <a:xfrm rot="19467321">
                <a:off x="9225107" y="3393310"/>
                <a:ext cx="750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FFC000"/>
                    </a:solidFill>
                  </a:rPr>
                  <a:t>NEW</a:t>
                </a:r>
                <a:endParaRPr lang="ko-KR" altLang="en-US" sz="1400" b="1" dirty="0">
                  <a:solidFill>
                    <a:srgbClr val="FFC000"/>
                  </a:solidFill>
                </a:endParaRPr>
              </a:p>
            </p:txBody>
          </p:sp>
        </p:grpSp>
        <p:pic>
          <p:nvPicPr>
            <p:cNvPr id="2050" name="Picture 2" descr="gold pictogram에 대한 이미지 검색결과">
              <a:extLst>
                <a:ext uri="{FF2B5EF4-FFF2-40B4-BE49-F238E27FC236}">
                  <a16:creationId xmlns:a16="http://schemas.microsoft.com/office/drawing/2014/main" id="{97911674-13A4-45B8-90D4-0149C93B4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721" y="423125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화살표: 왼쪽 54">
              <a:extLst>
                <a:ext uri="{FF2B5EF4-FFF2-40B4-BE49-F238E27FC236}">
                  <a16:creationId xmlns:a16="http://schemas.microsoft.com/office/drawing/2014/main" id="{107B7649-7193-4917-B320-F8B7FE5812A8}"/>
                </a:ext>
              </a:extLst>
            </p:cNvPr>
            <p:cNvSpPr/>
            <p:nvPr/>
          </p:nvSpPr>
          <p:spPr>
            <a:xfrm rot="19722488">
              <a:off x="8168056" y="4345127"/>
              <a:ext cx="1171333" cy="1043929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보상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A7A03A-A903-4A03-BD60-965F0EC312D7}"/>
              </a:ext>
            </a:extLst>
          </p:cNvPr>
          <p:cNvSpPr txBox="1"/>
          <p:nvPr/>
        </p:nvSpPr>
        <p:spPr>
          <a:xfrm>
            <a:off x="913862" y="5258239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첫 웨이브 클리어 시 바로 메인 스토리 만화 연출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F3270D-A78C-4138-9762-883811F3826C}"/>
              </a:ext>
            </a:extLst>
          </p:cNvPr>
          <p:cNvSpPr txBox="1"/>
          <p:nvPr/>
        </p:nvSpPr>
        <p:spPr>
          <a:xfrm>
            <a:off x="6540811" y="5661684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업적</a:t>
            </a:r>
            <a:r>
              <a:rPr lang="en-US" altLang="ko-KR" sz="1600" dirty="0"/>
              <a:t>/</a:t>
            </a:r>
            <a:r>
              <a:rPr lang="ko-KR" altLang="en-US" sz="1600" dirty="0"/>
              <a:t>미션 완수 시 </a:t>
            </a:r>
            <a:r>
              <a:rPr lang="en-US" altLang="ko-KR" sz="1600" dirty="0"/>
              <a:t>UI </a:t>
            </a:r>
            <a:r>
              <a:rPr lang="ko-KR" altLang="en-US" sz="1600" dirty="0"/>
              <a:t>표시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종료 후 스토리 열람 기능으로 감상</a:t>
            </a:r>
            <a:r>
              <a:rPr lang="en-US" altLang="ko-KR" sz="1600" dirty="0"/>
              <a:t>/</a:t>
            </a:r>
            <a:r>
              <a:rPr lang="ko-KR" altLang="en-US" sz="1600" dirty="0"/>
              <a:t>보상 획득</a:t>
            </a:r>
          </a:p>
        </p:txBody>
      </p:sp>
    </p:spTree>
    <p:extLst>
      <p:ext uri="{BB962C8B-B14F-4D97-AF65-F5344CB8AC3E}">
        <p14:creationId xmlns:p14="http://schemas.microsoft.com/office/powerpoint/2010/main" val="940083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57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D5817-3802-4418-A99D-C7A56600F020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4 </a:t>
            </a:r>
            <a:r>
              <a:rPr lang="ko-KR" altLang="en-US" sz="2400" b="1" dirty="0"/>
              <a:t>부가 컨텐츠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01ADD1-B35D-46FD-B83E-7CBCCC629C4E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5137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FA8B907-6173-40DF-B91B-F9B89305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01058"/>
              </p:ext>
            </p:extLst>
          </p:nvPr>
        </p:nvGraphicFramePr>
        <p:xfrm>
          <a:off x="534389" y="1792390"/>
          <a:ext cx="11132891" cy="4091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094">
                  <a:extLst>
                    <a:ext uri="{9D8B030D-6E8A-4147-A177-3AD203B41FA5}">
                      <a16:colId xmlns:a16="http://schemas.microsoft.com/office/drawing/2014/main" val="2643801649"/>
                    </a:ext>
                  </a:extLst>
                </a:gridCol>
                <a:gridCol w="4625913">
                  <a:extLst>
                    <a:ext uri="{9D8B030D-6E8A-4147-A177-3AD203B41FA5}">
                      <a16:colId xmlns:a16="http://schemas.microsoft.com/office/drawing/2014/main" val="1932410364"/>
                    </a:ext>
                  </a:extLst>
                </a:gridCol>
                <a:gridCol w="4560884">
                  <a:extLst>
                    <a:ext uri="{9D8B030D-6E8A-4147-A177-3AD203B41FA5}">
                      <a16:colId xmlns:a16="http://schemas.microsoft.com/office/drawing/2014/main" val="1556926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7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스토리에 따라 퀘스트와 업적을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일정량의 보상을 주고 즐길 수 있는 컨텐츠를 소개하는 방식으로 퀘스트 시나리오 구상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설명하고 완료 시 일정 보상과 사용할 수 있는 컨텐츠를 소개하는 방식으로 유저가 게임에 몰입 할 수 있도록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704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없는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인격이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대화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문장을 다르게 사용해 게임 속 설정을 유저가 이해할 수 있도록 전달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 인격이 있는 것을 유저가 인지하도록 또는 주인공이 느끼는 감정을 유저 또한 느낄 수 있도록 함으로 게임에 몰입하도록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7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반복 플레이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처치해도 다시 생성되는 것을 스토리를 통해 전달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이미지와 텍스트를 활용해 연출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유저는 경험을 통해 몬스터는 처치 시 다시 생성되는 것을 알고 있음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해당 경험을 통해 스토리가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속 이야기임을 이해하고 스토리에 몰입 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9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들의 사연을 체험할 수 있도록 스토리 던전을 만들고 던전 입장 시 만화 컷 신을 통해 스토리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스토리를 중요시 하는 유저에게 보다 많은 스토리 컨텐츠를 제공 하고 캐릭터를 수집해야 하는 이유를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729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887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58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C7E80918-165B-4167-A822-9A17EAD07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46929"/>
              </p:ext>
            </p:extLst>
          </p:nvPr>
        </p:nvGraphicFramePr>
        <p:xfrm>
          <a:off x="969750" y="2212089"/>
          <a:ext cx="10515599" cy="377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784">
                  <a:extLst>
                    <a:ext uri="{9D8B030D-6E8A-4147-A177-3AD203B41FA5}">
                      <a16:colId xmlns:a16="http://schemas.microsoft.com/office/drawing/2014/main" val="4225637736"/>
                    </a:ext>
                  </a:extLst>
                </a:gridCol>
                <a:gridCol w="3938359">
                  <a:extLst>
                    <a:ext uri="{9D8B030D-6E8A-4147-A177-3AD203B41FA5}">
                      <a16:colId xmlns:a16="http://schemas.microsoft.com/office/drawing/2014/main" val="4055582442"/>
                    </a:ext>
                  </a:extLst>
                </a:gridCol>
                <a:gridCol w="5066456">
                  <a:extLst>
                    <a:ext uri="{9D8B030D-6E8A-4147-A177-3AD203B41FA5}">
                      <a16:colId xmlns:a16="http://schemas.microsoft.com/office/drawing/2014/main" val="2991628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스토리를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부로 나눠 진행하며 유저가 자연스럽게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부가 종료되면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부를 시작할 수 있도록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부의 마지막 보스를 처치한 후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유저에게 게임을 플레이해야 하는 새로운 목적을 부여하는 촉매제 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48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리소스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 내 추가 리소스 다운로드시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튜토리얼 만화 또는 게임 스토리를 만화로 보여줌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낭비되는 시간을 최소화하고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하지 않는 시간 스마트 폰은 보고 있는 유저에게 조금이라도 더 유용한 정보를 제공함으로 유저의 편의성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51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스토어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배너 홍보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게임의 스토리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컨셉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조작방식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대에 친숙한 ＇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인싸개그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통해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정체성을 어필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게임을 다운로드 하기 전 가장 먼저 확인하는 부분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임으로 게임의 정체성을 확실히 어필할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18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웹툰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계정을 통해 해당 게임에 관련된 내용의 만화를 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하는 유저에게는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소속감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주고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게임을 플레이 하지 않는 유저에게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흥미를 유발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339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089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스토리 전달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59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B332CD-7A58-412F-9958-5E44D6B92FBE}"/>
              </a:ext>
            </a:extLst>
          </p:cNvPr>
          <p:cNvSpPr txBox="1"/>
          <p:nvPr/>
        </p:nvSpPr>
        <p:spPr>
          <a:xfrm>
            <a:off x="928048" y="1173707"/>
            <a:ext cx="513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</a:t>
            </a:r>
            <a:r>
              <a:rPr lang="ko-KR" altLang="en-US" sz="2400" b="1" dirty="0"/>
              <a:t>게임 외부 전달 방식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B2B8ED-74E8-4712-9781-D12C130769CF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894021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facebook 게임광고에 대한 이미지 검색결과">
            <a:extLst>
              <a:ext uri="{FF2B5EF4-FFF2-40B4-BE49-F238E27FC236}">
                <a16:creationId xmlns:a16="http://schemas.microsoft.com/office/drawing/2014/main" id="{CCE1F389-D41B-40E9-928A-3C1694079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5" y="1930319"/>
            <a:ext cx="3810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게임 리소스 다운로드에 대한 이미지 검색결과">
            <a:extLst>
              <a:ext uri="{FF2B5EF4-FFF2-40B4-BE49-F238E27FC236}">
                <a16:creationId xmlns:a16="http://schemas.microsoft.com/office/drawing/2014/main" id="{CC510984-1FA2-4046-B6DA-09DBE6AEA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13" y="1930317"/>
            <a:ext cx="1909874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구글 플레이 배너 광고에 대한 이미지 검색결과">
            <a:extLst>
              <a:ext uri="{FF2B5EF4-FFF2-40B4-BE49-F238E27FC236}">
                <a16:creationId xmlns:a16="http://schemas.microsoft.com/office/drawing/2014/main" id="{33CF3CCE-4FCE-4C20-BC47-15AC0D4C5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35" y="1930316"/>
            <a:ext cx="1695450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81E40D9C-2A71-4348-8425-3241DC0F1A84}"/>
              </a:ext>
            </a:extLst>
          </p:cNvPr>
          <p:cNvSpPr/>
          <p:nvPr/>
        </p:nvSpPr>
        <p:spPr>
          <a:xfrm>
            <a:off x="9201873" y="1930316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인격이 생긴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설정에 의해 동생을 구하러 가는 오빠</a:t>
            </a:r>
          </a:p>
        </p:txBody>
      </p:sp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70D990E0-0DB0-4A0F-929A-ACBC5107CA0D}"/>
              </a:ext>
            </a:extLst>
          </p:cNvPr>
          <p:cNvSpPr/>
          <p:nvPr/>
        </p:nvSpPr>
        <p:spPr>
          <a:xfrm>
            <a:off x="9201873" y="3822531"/>
            <a:ext cx="2192762" cy="1498684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자신이 </a:t>
            </a:r>
            <a:r>
              <a:rPr lang="en-US" altLang="ko-KR" sz="1400" dirty="0">
                <a:solidFill>
                  <a:schemeClr val="tx1"/>
                </a:solidFill>
              </a:rPr>
              <a:t>NPC</a:t>
            </a:r>
            <a:r>
              <a:rPr lang="ko-KR" altLang="en-US" sz="1400" dirty="0">
                <a:solidFill>
                  <a:schemeClr val="tx1"/>
                </a:solidFill>
              </a:rPr>
              <a:t>라는 것을 안 주인공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백신으로 부터 살아 남기위해 서버를 탈출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24B208A-3400-4071-A55E-C85C9494D6CD}"/>
              </a:ext>
            </a:extLst>
          </p:cNvPr>
          <p:cNvSpPr/>
          <p:nvPr/>
        </p:nvSpPr>
        <p:spPr>
          <a:xfrm>
            <a:off x="9606988" y="3428998"/>
            <a:ext cx="1400536" cy="39353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794604-9853-46DE-9B5F-5AD1F221750A}"/>
              </a:ext>
            </a:extLst>
          </p:cNvPr>
          <p:cNvSpPr txBox="1"/>
          <p:nvPr/>
        </p:nvSpPr>
        <p:spPr>
          <a:xfrm>
            <a:off x="9197206" y="5341223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스토리와 컨텐츠 업데이트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BD205-2E26-4F20-AC28-F56A2F5EFBFE}"/>
              </a:ext>
            </a:extLst>
          </p:cNvPr>
          <p:cNvSpPr txBox="1"/>
          <p:nvPr/>
        </p:nvSpPr>
        <p:spPr>
          <a:xfrm>
            <a:off x="6954482" y="5361231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스토어 상단 배너 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60171-ACF7-4527-B778-27648E529D78}"/>
              </a:ext>
            </a:extLst>
          </p:cNvPr>
          <p:cNvSpPr txBox="1"/>
          <p:nvPr/>
        </p:nvSpPr>
        <p:spPr>
          <a:xfrm>
            <a:off x="4607365" y="5363967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리소스 다운로드 시간 활용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4AB4D-1A76-4232-9D95-8E837F08A17C}"/>
              </a:ext>
            </a:extLst>
          </p:cNvPr>
          <p:cNvSpPr txBox="1"/>
          <p:nvPr/>
        </p:nvSpPr>
        <p:spPr>
          <a:xfrm>
            <a:off x="965797" y="5376516"/>
            <a:ext cx="3422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</a:t>
            </a:r>
            <a:r>
              <a:rPr lang="ko-KR" altLang="en-US" sz="1400" dirty="0"/>
              <a:t>대</a:t>
            </a:r>
            <a:r>
              <a:rPr lang="en-US" altLang="ko-KR" sz="1400" dirty="0"/>
              <a:t>, 20</a:t>
            </a:r>
            <a:r>
              <a:rPr lang="ko-KR" altLang="en-US" sz="1400" dirty="0"/>
              <a:t>대가 주로 이용하는 </a:t>
            </a:r>
            <a:r>
              <a:rPr lang="en-US" altLang="ko-KR" sz="1400" dirty="0"/>
              <a:t>SNS</a:t>
            </a:r>
            <a:r>
              <a:rPr lang="ko-KR" altLang="en-US" sz="1400" dirty="0"/>
              <a:t>에 광고</a:t>
            </a:r>
          </a:p>
        </p:txBody>
      </p:sp>
      <p:pic>
        <p:nvPicPr>
          <p:cNvPr id="6148" name="Picture 4" descr="중년기사 김봉식 리소스 다운에 대한 이미지 검색결과">
            <a:extLst>
              <a:ext uri="{FF2B5EF4-FFF2-40B4-BE49-F238E27FC236}">
                <a16:creationId xmlns:a16="http://schemas.microsoft.com/office/drawing/2014/main" id="{75CA1EC5-401F-4458-868A-9BF00FA0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30" y="1930316"/>
            <a:ext cx="1840839" cy="27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22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FBB98-7C8A-4876-AE13-33901140FC45}"/>
              </a:ext>
            </a:extLst>
          </p:cNvPr>
          <p:cNvSpPr txBox="1"/>
          <p:nvPr/>
        </p:nvSpPr>
        <p:spPr>
          <a:xfrm>
            <a:off x="717631" y="814986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히어로 </a:t>
            </a:r>
            <a:r>
              <a:rPr lang="ko-KR" altLang="en-US" dirty="0" err="1"/>
              <a:t>칸타레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스토리 연출 시점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60FE18-0635-4730-9081-AA99E76FE9B5}"/>
              </a:ext>
            </a:extLst>
          </p:cNvPr>
          <p:cNvSpPr/>
          <p:nvPr/>
        </p:nvSpPr>
        <p:spPr>
          <a:xfrm>
            <a:off x="717631" y="3784115"/>
            <a:ext cx="3817071" cy="188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텍스트 활용 대화 연출 사진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CC61C-EB46-4359-B1DC-5BE11BED11BA}"/>
              </a:ext>
            </a:extLst>
          </p:cNvPr>
          <p:cNvSpPr/>
          <p:nvPr/>
        </p:nvSpPr>
        <p:spPr>
          <a:xfrm>
            <a:off x="717631" y="1539433"/>
            <a:ext cx="3817071" cy="188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텍스트 활용 대화 연출 사진</a:t>
            </a:r>
          </a:p>
        </p:txBody>
      </p:sp>
    </p:spTree>
    <p:extLst>
      <p:ext uri="{BB962C8B-B14F-4D97-AF65-F5344CB8AC3E}">
        <p14:creationId xmlns:p14="http://schemas.microsoft.com/office/powerpoint/2010/main" val="1374641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8457-C3E4-4F0B-97DE-4BCB07EE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33390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F688FB-50E6-421A-9159-D27773BD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60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3B7E30-E7B1-43AD-B09F-CC4DCC96853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30443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2CCEE548-8501-4309-AE24-A9CDAF833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81015"/>
              </p:ext>
            </p:extLst>
          </p:nvPr>
        </p:nvGraphicFramePr>
        <p:xfrm>
          <a:off x="575379" y="1852104"/>
          <a:ext cx="11034029" cy="379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595">
                  <a:extLst>
                    <a:ext uri="{9D8B030D-6E8A-4147-A177-3AD203B41FA5}">
                      <a16:colId xmlns:a16="http://schemas.microsoft.com/office/drawing/2014/main" val="2931126034"/>
                    </a:ext>
                  </a:extLst>
                </a:gridCol>
                <a:gridCol w="1851502">
                  <a:extLst>
                    <a:ext uri="{9D8B030D-6E8A-4147-A177-3AD203B41FA5}">
                      <a16:colId xmlns:a16="http://schemas.microsoft.com/office/drawing/2014/main" val="2946239221"/>
                    </a:ext>
                  </a:extLst>
                </a:gridCol>
                <a:gridCol w="5450476">
                  <a:extLst>
                    <a:ext uri="{9D8B030D-6E8A-4147-A177-3AD203B41FA5}">
                      <a16:colId xmlns:a16="http://schemas.microsoft.com/office/drawing/2014/main" val="670983279"/>
                    </a:ext>
                  </a:extLst>
                </a:gridCol>
                <a:gridCol w="2439456">
                  <a:extLst>
                    <a:ext uri="{9D8B030D-6E8A-4147-A177-3AD203B41FA5}">
                      <a16:colId xmlns:a16="http://schemas.microsoft.com/office/drawing/2014/main" val="1262400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영향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타깃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350462"/>
                  </a:ext>
                </a:extLst>
              </a:tr>
              <a:tr h="3216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메인스토리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튜토리얼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던전 플레이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상호작용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로딩 만화 컷 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배경 분위기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플레이에 직접적으로 영향을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플레이하는 전체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7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부가스토리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던전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업적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미션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SNS,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웹툰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스토어 배너 홍보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선택적인 플레이로 게임에 간접적인 여향을 주는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게임의 스토리를 중요시 하는 일부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418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684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61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1391313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6F829576-3D7C-44AF-ADF1-271A1EF49EB2}"/>
              </a:ext>
            </a:extLst>
          </p:cNvPr>
          <p:cNvSpPr/>
          <p:nvPr/>
        </p:nvSpPr>
        <p:spPr>
          <a:xfrm>
            <a:off x="2238233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메인스토리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시즌 </a:t>
            </a:r>
            <a:r>
              <a:rPr lang="en-US" altLang="ko-KR" dirty="0">
                <a:solidFill>
                  <a:schemeClr val="tx1"/>
                </a:solidFill>
              </a:rPr>
              <a:t>1, 2)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489925C-1F44-4FC1-AF03-8BADC630531A}"/>
              </a:ext>
            </a:extLst>
          </p:cNvPr>
          <p:cNvSpPr/>
          <p:nvPr/>
        </p:nvSpPr>
        <p:spPr>
          <a:xfrm>
            <a:off x="6883021" y="2074460"/>
            <a:ext cx="3070746" cy="3070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부가 스토리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81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62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1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배경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92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63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51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 – 2 </a:t>
            </a:r>
            <a:r>
              <a:rPr lang="ko-KR" altLang="en-US" sz="2400" b="1" dirty="0"/>
              <a:t>메인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캐릭터 설정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50300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53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5752C-358E-4DA8-A3B9-C21B52C5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3" y="263525"/>
            <a:ext cx="10515600" cy="66780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스토리 진행 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1D5FA3-9EAA-4BBA-8287-01F9D5143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64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324049-8A48-4B78-B62B-BD39D9D507D5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5167952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BEC3B0-D423-4B20-B3FB-3BB7FEAE4AEE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 – 1 </a:t>
            </a:r>
            <a:r>
              <a:rPr lang="ko-KR" altLang="en-US" sz="2400" b="1" dirty="0"/>
              <a:t>부가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스토리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2D2A23-7F6B-4EB4-953B-2F96582AC126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2548954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07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BC30E-E7F0-4974-936B-73D53A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14326"/>
            <a:ext cx="10515600" cy="72072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다른 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3606F-3824-4A79-9702-10BDAB6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65</a:t>
            </a:fld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A5AFEA-270A-4A04-8567-1B53D810F2B4}"/>
              </a:ext>
            </a:extLst>
          </p:cNvPr>
          <p:cNvCxnSpPr>
            <a:cxnSpLocks/>
          </p:cNvCxnSpPr>
          <p:nvPr/>
        </p:nvCxnSpPr>
        <p:spPr>
          <a:xfrm>
            <a:off x="304800" y="1035050"/>
            <a:ext cx="4622800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3817B-4095-4581-BF27-2F95959A29AC}"/>
              </a:ext>
            </a:extLst>
          </p:cNvPr>
          <p:cNvSpPr txBox="1"/>
          <p:nvPr/>
        </p:nvSpPr>
        <p:spPr>
          <a:xfrm>
            <a:off x="928048" y="1173707"/>
            <a:ext cx="413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A. 10</a:t>
            </a:r>
            <a:r>
              <a:rPr lang="ko-KR" altLang="en-US" sz="2400" b="1" dirty="0"/>
              <a:t>대 유저의 인기 게임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9411206-996B-41DA-810D-C888AACE6528}"/>
              </a:ext>
            </a:extLst>
          </p:cNvPr>
          <p:cNvCxnSpPr>
            <a:cxnSpLocks/>
          </p:cNvCxnSpPr>
          <p:nvPr/>
        </p:nvCxnSpPr>
        <p:spPr>
          <a:xfrm>
            <a:off x="969750" y="1635372"/>
            <a:ext cx="4093569" cy="0"/>
          </a:xfrm>
          <a:prstGeom prst="line">
            <a:avLst/>
          </a:prstGeom>
          <a:ln w="1047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ABECEC-4764-46E9-A023-792682C0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898" y1="33659" x2="60816" y2="12683"/>
                        <a14:foregroundMark x1="60816" y1="12683" x2="45306" y2="32195"/>
                        <a14:foregroundMark x1="57959" y1="26829" x2="57959" y2="26829"/>
                        <a14:foregroundMark x1="55102" y1="21951" x2="55102" y2="21951"/>
                        <a14:foregroundMark x1="54694" y1="20976" x2="54694" y2="20976"/>
                        <a14:foregroundMark x1="62857" y1="20976" x2="62857" y2="20976"/>
                        <a14:foregroundMark x1="63673" y1="23415" x2="63673" y2="23415"/>
                        <a14:foregroundMark x1="62041" y1="27805" x2="62041" y2="27805"/>
                        <a14:foregroundMark x1="61633" y1="27805" x2="58776" y2="26341"/>
                        <a14:foregroundMark x1="58776" y1="23415" x2="58776" y2="23415"/>
                        <a14:foregroundMark x1="56327" y1="20976" x2="52245" y2="19512"/>
                        <a14:foregroundMark x1="52245" y1="18537" x2="52245" y2="18537"/>
                        <a14:foregroundMark x1="53061" y1="16585" x2="53061" y2="16585"/>
                        <a14:foregroundMark x1="56735" y1="14634" x2="56735" y2="14634"/>
                        <a14:foregroundMark x1="56735" y1="14146" x2="55102" y2="11707"/>
                        <a14:foregroundMark x1="53469" y1="10732" x2="53469" y2="10732"/>
                        <a14:foregroundMark x1="53061" y1="9756" x2="53061" y2="9756"/>
                        <a14:foregroundMark x1="56735" y1="9756" x2="58776" y2="9756"/>
                        <a14:foregroundMark x1="60816" y1="9756" x2="60816" y2="9756"/>
                        <a14:foregroundMark x1="62857" y1="9756" x2="62857" y2="9756"/>
                        <a14:foregroundMark x1="63265" y1="10732" x2="63265" y2="10732"/>
                        <a14:foregroundMark x1="64490" y1="12683" x2="64490" y2="12683"/>
                        <a14:foregroundMark x1="64490" y1="14634" x2="63673" y2="16585"/>
                        <a14:foregroundMark x1="62041" y1="18049" x2="62041" y2="18049"/>
                        <a14:foregroundMark x1="62041" y1="19512" x2="62041" y2="19512"/>
                        <a14:foregroundMark x1="62857" y1="22927" x2="62857" y2="22927"/>
                        <a14:foregroundMark x1="56735" y1="24390" x2="43265" y2="20000"/>
                        <a14:foregroundMark x1="42041" y1="20000" x2="40408" y2="19512"/>
                        <a14:foregroundMark x1="40408" y1="19512" x2="40408" y2="19512"/>
                        <a14:foregroundMark x1="40816" y1="17561" x2="40816" y2="17561"/>
                        <a14:foregroundMark x1="42041" y1="16098" x2="42041" y2="16098"/>
                        <a14:foregroundMark x1="39184" y1="14146" x2="37551" y2="14146"/>
                        <a14:foregroundMark x1="37551" y1="14146" x2="37551" y2="14146"/>
                        <a14:foregroundMark x1="36735" y1="14146" x2="36735" y2="14146"/>
                        <a14:foregroundMark x1="36327" y1="13171" x2="39592" y2="11707"/>
                        <a14:foregroundMark x1="42041" y1="11707" x2="42041" y2="11707"/>
                        <a14:foregroundMark x1="44898" y1="14146" x2="44898" y2="17561"/>
                        <a14:foregroundMark x1="44898" y1="18049" x2="44898" y2="18049"/>
                        <a14:foregroundMark x1="44898" y1="18537" x2="44898" y2="18537"/>
                        <a14:foregroundMark x1="44898" y1="19512" x2="44898" y2="19512"/>
                        <a14:foregroundMark x1="44898" y1="19512" x2="44898" y2="19512"/>
                        <a14:foregroundMark x1="44898" y1="20000" x2="44898" y2="20000"/>
                        <a14:foregroundMark x1="43673" y1="20976" x2="42041" y2="21951"/>
                        <a14:foregroundMark x1="42041" y1="21951" x2="42041" y2="21951"/>
                        <a14:foregroundMark x1="41633" y1="22927" x2="41633" y2="22927"/>
                        <a14:foregroundMark x1="40408" y1="24878" x2="40408" y2="24878"/>
                        <a14:foregroundMark x1="40408" y1="24878" x2="40408" y2="24878"/>
                        <a14:foregroundMark x1="38776" y1="25366" x2="38776" y2="25366"/>
                        <a14:foregroundMark x1="36327" y1="25366" x2="36327" y2="25366"/>
                        <a14:foregroundMark x1="37551" y1="26829" x2="40816" y2="27805"/>
                        <a14:foregroundMark x1="48980" y1="28293" x2="48980" y2="28293"/>
                        <a14:foregroundMark x1="52245" y1="30244" x2="51837" y2="32195"/>
                        <a14:foregroundMark x1="37959" y1="35122" x2="35918" y2="35122"/>
                        <a14:foregroundMark x1="31837" y1="41463" x2="29388" y2="47317"/>
                        <a14:foregroundMark x1="29388" y1="53171" x2="29388" y2="53171"/>
                        <a14:foregroundMark x1="33061" y1="55610" x2="34694" y2="57073"/>
                        <a14:foregroundMark x1="34694" y1="58537" x2="34694" y2="60488"/>
                        <a14:foregroundMark x1="35102" y1="60488" x2="35102" y2="60488"/>
                        <a14:foregroundMark x1="36327" y1="64390" x2="36327" y2="64390"/>
                        <a14:foregroundMark x1="36327" y1="65854" x2="36327" y2="65854"/>
                        <a14:foregroundMark x1="35102" y1="66829" x2="35102" y2="66829"/>
                        <a14:foregroundMark x1="35102" y1="68780" x2="35102" y2="70732"/>
                        <a14:foregroundMark x1="35102" y1="72683" x2="35102" y2="72683"/>
                        <a14:foregroundMark x1="33469" y1="74146" x2="33469" y2="74146"/>
                        <a14:foregroundMark x1="33061" y1="76098" x2="33061" y2="76098"/>
                        <a14:foregroundMark x1="35102" y1="78537" x2="37551" y2="78537"/>
                        <a14:foregroundMark x1="47347" y1="74146" x2="47347" y2="66829"/>
                        <a14:foregroundMark x1="47347" y1="65366" x2="47347" y2="65366"/>
                        <a14:foregroundMark x1="47347" y1="64390" x2="44898" y2="63902"/>
                        <a14:foregroundMark x1="44490" y1="63902" x2="44490" y2="63902"/>
                        <a14:foregroundMark x1="43673" y1="63415" x2="43673" y2="63415"/>
                        <a14:foregroundMark x1="46531" y1="60976" x2="46531" y2="60976"/>
                        <a14:foregroundMark x1="46531" y1="60976" x2="46531" y2="60976"/>
                        <a14:foregroundMark x1="50204" y1="60488" x2="50204" y2="60488"/>
                        <a14:foregroundMark x1="50204" y1="60488" x2="50204" y2="60488"/>
                        <a14:foregroundMark x1="46122" y1="60488" x2="44490" y2="60488"/>
                        <a14:foregroundMark x1="43265" y1="60488" x2="43265" y2="60488"/>
                        <a14:foregroundMark x1="44490" y1="60488" x2="44490" y2="60488"/>
                        <a14:foregroundMark x1="47347" y1="60488" x2="47347" y2="60488"/>
                        <a14:foregroundMark x1="48980" y1="60000" x2="48980" y2="60000"/>
                        <a14:foregroundMark x1="50204" y1="58537" x2="50204" y2="58537"/>
                        <a14:foregroundMark x1="50204" y1="57561" x2="48163" y2="57073"/>
                        <a14:foregroundMark x1="48163" y1="55610" x2="48163" y2="55610"/>
                        <a14:foregroundMark x1="48980" y1="55122" x2="48980" y2="55122"/>
                        <a14:foregroundMark x1="51837" y1="53171" x2="51837" y2="53171"/>
                        <a14:foregroundMark x1="60408" y1="55610" x2="62041" y2="60488"/>
                        <a14:foregroundMark x1="66531" y1="65366" x2="66531" y2="65366"/>
                        <a14:foregroundMark x1="68571" y1="67805" x2="68571" y2="67805"/>
                        <a14:foregroundMark x1="68571" y1="67805" x2="68571" y2="67805"/>
                        <a14:foregroundMark x1="66122" y1="68780" x2="66122" y2="68780"/>
                        <a14:foregroundMark x1="66122" y1="69268" x2="66122" y2="69268"/>
                        <a14:foregroundMark x1="65714" y1="71220" x2="65714" y2="71220"/>
                        <a14:foregroundMark x1="64898" y1="73659" x2="64898" y2="73659"/>
                        <a14:foregroundMark x1="63673" y1="74146" x2="62041" y2="63415"/>
                        <a14:foregroundMark x1="62041" y1="63415" x2="62041" y2="63415"/>
                        <a14:foregroundMark x1="63265" y1="61951" x2="63265" y2="61951"/>
                        <a14:foregroundMark x1="64490" y1="61951" x2="64490" y2="61951"/>
                        <a14:foregroundMark x1="64490" y1="61951" x2="64490" y2="61951"/>
                        <a14:foregroundMark x1="67755" y1="63415" x2="67755" y2="63415"/>
                        <a14:foregroundMark x1="63673" y1="53659" x2="59184" y2="46341"/>
                        <a14:foregroundMark x1="54694" y1="34634" x2="51020" y2="30244"/>
                        <a14:foregroundMark x1="51020" y1="30244" x2="51020" y2="30244"/>
                        <a14:foregroundMark x1="49388" y1="28293" x2="47755" y2="27805"/>
                        <a14:foregroundMark x1="46531" y1="25366" x2="46531" y2="25366"/>
                        <a14:foregroundMark x1="44898" y1="24390" x2="44898" y2="24390"/>
                        <a14:foregroundMark x1="46122" y1="21463" x2="46122" y2="21463"/>
                        <a14:foregroundMark x1="55102" y1="14634" x2="55102" y2="14634"/>
                        <a14:foregroundMark x1="55102" y1="13171" x2="55102" y2="13171"/>
                        <a14:foregroundMark x1="54694" y1="11220" x2="54694" y2="11220"/>
                        <a14:foregroundMark x1="53878" y1="11220" x2="60408" y2="14146"/>
                        <a14:foregroundMark x1="66122" y1="17561" x2="67755" y2="18537"/>
                        <a14:foregroundMark x1="68571" y1="21463" x2="67347" y2="23415"/>
                        <a14:foregroundMark x1="62857" y1="24878" x2="60816" y2="24878"/>
                        <a14:foregroundMark x1="60408" y1="24878" x2="60408" y2="24878"/>
                        <a14:foregroundMark x1="62857" y1="21951" x2="62857" y2="21951"/>
                        <a14:foregroundMark x1="62857" y1="20976" x2="60408" y2="18537"/>
                        <a14:foregroundMark x1="59184" y1="17561" x2="59184" y2="17561"/>
                        <a14:foregroundMark x1="56327" y1="16585" x2="53469" y2="16098"/>
                        <a14:foregroundMark x1="53061" y1="16098" x2="53061" y2="16098"/>
                        <a14:foregroundMark x1="51837" y1="14146" x2="50204" y2="11707"/>
                        <a14:foregroundMark x1="50204" y1="11707" x2="50204" y2="1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1784677"/>
            <a:ext cx="2816926" cy="23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ABB869-0D72-4BAE-A609-2FFC3B60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4" y="4141696"/>
            <a:ext cx="2816926" cy="21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03DEBA5-B632-46AF-B054-276A3A1BF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839603"/>
              </p:ext>
            </p:extLst>
          </p:nvPr>
        </p:nvGraphicFramePr>
        <p:xfrm>
          <a:off x="3649531" y="2268636"/>
          <a:ext cx="8127999" cy="351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765">
                  <a:extLst>
                    <a:ext uri="{9D8B030D-6E8A-4147-A177-3AD203B41FA5}">
                      <a16:colId xmlns:a16="http://schemas.microsoft.com/office/drawing/2014/main" val="2398145720"/>
                    </a:ext>
                  </a:extLst>
                </a:gridCol>
                <a:gridCol w="3684356">
                  <a:extLst>
                    <a:ext uri="{9D8B030D-6E8A-4147-A177-3AD203B41FA5}">
                      <a16:colId xmlns:a16="http://schemas.microsoft.com/office/drawing/2014/main" val="2951437908"/>
                    </a:ext>
                  </a:extLst>
                </a:gridCol>
                <a:gridCol w="2841878">
                  <a:extLst>
                    <a:ext uri="{9D8B030D-6E8A-4147-A177-3AD203B41FA5}">
                      <a16:colId xmlns:a16="http://schemas.microsoft.com/office/drawing/2014/main" val="3047737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스토리텔링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의견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0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브롤스타즈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메인 스토리가 없음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캐릭터 마다 개인 설정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 존재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유저가 스스로 캐릭터 마다 개인설정을 조합해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차 창작물을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게임이 아니라는 점에서 스토리의 중요성이 떨어짐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 보다는 게임의 조작과 유저 간의 경쟁이 주가 되는 컨텐츠의 게임이기 때문에 가능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하지만 현재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장르의 특성상 스토리의 필요성이 큼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52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궁수의 전설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게임을 진해하기 위한 컨셉만 있을 뿐 이야기 소재는 없음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오로지 유저의 플레이에 집중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하는 컨텐츠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1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04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EB01C-C55C-4956-9CDE-0ACE1B9E8285}"/>
              </a:ext>
            </a:extLst>
          </p:cNvPr>
          <p:cNvSpPr txBox="1"/>
          <p:nvPr/>
        </p:nvSpPr>
        <p:spPr>
          <a:xfrm>
            <a:off x="717631" y="814986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중년 기사 김봉식 </a:t>
            </a:r>
            <a:r>
              <a:rPr lang="en-US" altLang="ko-KR" dirty="0"/>
              <a:t>( </a:t>
            </a:r>
            <a:r>
              <a:rPr lang="ko-KR" altLang="en-US" dirty="0"/>
              <a:t>스토리 연출 방식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3752FD-0FFA-4A7E-8FAE-E57021B9E796}"/>
              </a:ext>
            </a:extLst>
          </p:cNvPr>
          <p:cNvSpPr/>
          <p:nvPr/>
        </p:nvSpPr>
        <p:spPr>
          <a:xfrm>
            <a:off x="821803" y="1574157"/>
            <a:ext cx="2060293" cy="30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튜토리얼 만화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8AB550-0555-4798-9AE0-E7CBE4B3EBB3}"/>
              </a:ext>
            </a:extLst>
          </p:cNvPr>
          <p:cNvSpPr/>
          <p:nvPr/>
        </p:nvSpPr>
        <p:spPr>
          <a:xfrm>
            <a:off x="3136739" y="1574157"/>
            <a:ext cx="2060293" cy="3009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컨텐츠 소개 만화</a:t>
            </a:r>
          </a:p>
        </p:txBody>
      </p:sp>
    </p:spTree>
    <p:extLst>
      <p:ext uri="{BB962C8B-B14F-4D97-AF65-F5344CB8AC3E}">
        <p14:creationId xmlns:p14="http://schemas.microsoft.com/office/powerpoint/2010/main" val="40105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52802-E8A2-497E-84DE-9495670EA7D6}"/>
              </a:ext>
            </a:extLst>
          </p:cNvPr>
          <p:cNvSpPr txBox="1"/>
          <p:nvPr/>
        </p:nvSpPr>
        <p:spPr>
          <a:xfrm>
            <a:off x="717631" y="814986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브롤</a:t>
            </a:r>
            <a:r>
              <a:rPr lang="ko-KR" altLang="en-US" dirty="0"/>
              <a:t> </a:t>
            </a:r>
            <a:r>
              <a:rPr lang="ko-KR" altLang="en-US" dirty="0" err="1"/>
              <a:t>스타즈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캐릭터 스토리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03E33B-3E89-428D-B613-9C7217E5E697}"/>
              </a:ext>
            </a:extLst>
          </p:cNvPr>
          <p:cNvSpPr/>
          <p:nvPr/>
        </p:nvSpPr>
        <p:spPr>
          <a:xfrm>
            <a:off x="625033" y="1516284"/>
            <a:ext cx="3909669" cy="19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캐릭터별 설정 스토리 사진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30A3FF-A703-4EC5-AAF9-58A61EC1A530}"/>
              </a:ext>
            </a:extLst>
          </p:cNvPr>
          <p:cNvSpPr/>
          <p:nvPr/>
        </p:nvSpPr>
        <p:spPr>
          <a:xfrm>
            <a:off x="625033" y="3760966"/>
            <a:ext cx="3909669" cy="19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캐릭터별 설정 스토리 사진</a:t>
            </a:r>
          </a:p>
        </p:txBody>
      </p:sp>
    </p:spTree>
    <p:extLst>
      <p:ext uri="{BB962C8B-B14F-4D97-AF65-F5344CB8AC3E}">
        <p14:creationId xmlns:p14="http://schemas.microsoft.com/office/powerpoint/2010/main" val="242295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95C09-C0AB-46FF-AF18-C38D0E78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B36F7B-280C-452D-BC61-1A63F51058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DA79A-38C0-42B9-8D8B-49470BA2774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4A408-8CEE-4B27-A736-78CD43539225}"/>
              </a:ext>
            </a:extLst>
          </p:cNvPr>
          <p:cNvSpPr txBox="1"/>
          <p:nvPr/>
        </p:nvSpPr>
        <p:spPr>
          <a:xfrm>
            <a:off x="717631" y="814986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소울 </a:t>
            </a:r>
            <a:r>
              <a:rPr lang="ko-KR" altLang="en-US" dirty="0" err="1"/>
              <a:t>나이츠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텍스처 활용 방식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0A2B32-5A42-44E0-9BFE-6199846C1004}"/>
              </a:ext>
            </a:extLst>
          </p:cNvPr>
          <p:cNvSpPr/>
          <p:nvPr/>
        </p:nvSpPr>
        <p:spPr>
          <a:xfrm>
            <a:off x="717631" y="1643605"/>
            <a:ext cx="3586238" cy="2083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튜토리얼 표지판 상호작용 사진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78F431-2DD9-4FBB-B6DF-EF62E50B4540}"/>
              </a:ext>
            </a:extLst>
          </p:cNvPr>
          <p:cNvSpPr/>
          <p:nvPr/>
        </p:nvSpPr>
        <p:spPr>
          <a:xfrm>
            <a:off x="717631" y="4186335"/>
            <a:ext cx="3586238" cy="2083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대화</a:t>
            </a:r>
            <a:r>
              <a:rPr lang="en-US" altLang="ko-KR" dirty="0"/>
              <a:t> </a:t>
            </a:r>
            <a:r>
              <a:rPr lang="ko-KR" altLang="en-US" dirty="0"/>
              <a:t>상호 작용 사진</a:t>
            </a:r>
          </a:p>
        </p:txBody>
      </p:sp>
    </p:spTree>
    <p:extLst>
      <p:ext uri="{BB962C8B-B14F-4D97-AF65-F5344CB8AC3E}">
        <p14:creationId xmlns:p14="http://schemas.microsoft.com/office/powerpoint/2010/main" val="269473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1544</TotalTime>
  <Words>4582</Words>
  <Application>Microsoft Office PowerPoint</Application>
  <PresentationFormat>와이드스크린</PresentationFormat>
  <Paragraphs>811</Paragraphs>
  <Slides>65</Slides>
  <Notes>52</Notes>
  <HiddenSlides>40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65</vt:i4>
      </vt:variant>
    </vt:vector>
  </HeadingPairs>
  <TitlesOfParts>
    <vt:vector size="69" baseType="lpstr">
      <vt:lpstr>맑은 고딕</vt:lpstr>
      <vt:lpstr>Arial</vt:lpstr>
      <vt:lpstr>Office 테마</vt:lpstr>
      <vt:lpstr>디자인 사용자 지정</vt:lpstr>
      <vt:lpstr>PowerPoint 프레젠테이션</vt:lpstr>
      <vt:lpstr>목차</vt:lpstr>
      <vt:lpstr>게임 소개</vt:lpstr>
      <vt:lpstr>게임 소개</vt:lpstr>
      <vt:lpstr>게임 분석</vt:lpstr>
      <vt:lpstr>게임 분석</vt:lpstr>
      <vt:lpstr>게임 분석</vt:lpstr>
      <vt:lpstr>게임 분석</vt:lpstr>
      <vt:lpstr>게임 분석</vt:lpstr>
      <vt:lpstr>스토리텔링 기획 의도</vt:lpstr>
      <vt:lpstr>스토리텔링 요소 기획</vt:lpstr>
      <vt:lpstr>스토리텔링 요소 기획</vt:lpstr>
      <vt:lpstr>스토리텔링 요소 기획</vt:lpstr>
      <vt:lpstr>스토리텔링 요소 기획</vt:lpstr>
      <vt:lpstr>유저 플레이 시점 기획</vt:lpstr>
      <vt:lpstr>유저 플레이 시점 기획</vt:lpstr>
      <vt:lpstr>유저 플레이 시점 기획</vt:lpstr>
      <vt:lpstr>유저 플레이 시점 기획</vt:lpstr>
      <vt:lpstr>게임 컨텐츠 시점 기획</vt:lpstr>
      <vt:lpstr>게임 컨텐츠 시점 기획</vt:lpstr>
      <vt:lpstr>게임 컨텐츠 시점 기획</vt:lpstr>
      <vt:lpstr>게임 컨텐츠 시점 기획</vt:lpstr>
      <vt:lpstr>총 정리</vt:lpstr>
      <vt:lpstr>총 정리</vt:lpstr>
      <vt:lpstr>기획 게임 소개</vt:lpstr>
      <vt:lpstr>분석 정보</vt:lpstr>
      <vt:lpstr>스토리 텔링 방식 적용</vt:lpstr>
      <vt:lpstr>스토리 연출 요소 선택</vt:lpstr>
      <vt:lpstr>추가 리소스 다운로드 &amp; 로딩</vt:lpstr>
      <vt:lpstr>튜토리얼 (전, 중, 후)</vt:lpstr>
      <vt:lpstr>게임 플레이 (전, 중, 후)</vt:lpstr>
      <vt:lpstr>캐릭터, 무기</vt:lpstr>
      <vt:lpstr>스토리 부가 설명</vt:lpstr>
      <vt:lpstr>스토리 연출 방법 (소리 연출)</vt:lpstr>
      <vt:lpstr>진동 / 화면 떨림 특수 효과</vt:lpstr>
      <vt:lpstr>스토리 연출 방법 (그래픽, 이미지)</vt:lpstr>
      <vt:lpstr>스토리 연출 방법 (이미지 + 텍스트)</vt:lpstr>
      <vt:lpstr>스토리 연출 방법 (이미지 + 텍스트)</vt:lpstr>
      <vt:lpstr>스토리 연출 방법 (이미지, 텍스트)</vt:lpstr>
      <vt:lpstr>진동 / 화면 떨림 특수효과</vt:lpstr>
      <vt:lpstr>3. 스토리 전달 방식</vt:lpstr>
      <vt:lpstr>3. 스토리 전달 방식</vt:lpstr>
      <vt:lpstr>스토리 전달 방법</vt:lpstr>
      <vt:lpstr>PowerPoint 프레젠테이션</vt:lpstr>
      <vt:lpstr>1. 다른 게임 분석</vt:lpstr>
      <vt:lpstr>PowerPoint 프레젠테이션</vt:lpstr>
      <vt:lpstr>PowerPoint 프레젠테이션</vt:lpstr>
      <vt:lpstr>PowerPoint 프레젠테이션</vt:lpstr>
      <vt:lpstr>1. 다른 게임 분석</vt:lpstr>
      <vt:lpstr>고려사항 자세하게 설명</vt:lpstr>
      <vt:lpstr>2. 간략한 소개</vt:lpstr>
      <vt:lpstr>기획중인 게임의 설명을 구체적으로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3. 스토리 전달 방식</vt:lpstr>
      <vt:lpstr>4. 정리</vt:lpstr>
      <vt:lpstr>4. 스토리 진행 방식</vt:lpstr>
      <vt:lpstr>4. 스토리 진행 방식</vt:lpstr>
      <vt:lpstr>4. 스토리 진행 방식</vt:lpstr>
      <vt:lpstr>4. 스토리 진행 방식</vt:lpstr>
      <vt:lpstr>1. 다른 게임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146</cp:revision>
  <dcterms:created xsi:type="dcterms:W3CDTF">2019-09-15T16:34:54Z</dcterms:created>
  <dcterms:modified xsi:type="dcterms:W3CDTF">2019-09-18T15:16:46Z</dcterms:modified>
</cp:coreProperties>
</file>